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xlsx" ContentType="application/vnd.openxmlformats-officedocument.spreadsheetml.sheet"/>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1"/>
  </p:notesMasterIdLst>
  <p:handoutMasterIdLst>
    <p:handoutMasterId r:id="rId32"/>
  </p:handoutMasterIdLst>
  <p:sldIdLst>
    <p:sldId id="395" r:id="rId2"/>
    <p:sldId id="258" r:id="rId3"/>
    <p:sldId id="429" r:id="rId4"/>
    <p:sldId id="399" r:id="rId5"/>
    <p:sldId id="386" r:id="rId6"/>
    <p:sldId id="385" r:id="rId7"/>
    <p:sldId id="393" r:id="rId8"/>
    <p:sldId id="422" r:id="rId9"/>
    <p:sldId id="423" r:id="rId10"/>
    <p:sldId id="424" r:id="rId11"/>
    <p:sldId id="436" r:id="rId12"/>
    <p:sldId id="445" r:id="rId13"/>
    <p:sldId id="440" r:id="rId14"/>
    <p:sldId id="442" r:id="rId15"/>
    <p:sldId id="443" r:id="rId16"/>
    <p:sldId id="444" r:id="rId17"/>
    <p:sldId id="434" r:id="rId18"/>
    <p:sldId id="417" r:id="rId19"/>
    <p:sldId id="388" r:id="rId20"/>
    <p:sldId id="430" r:id="rId21"/>
    <p:sldId id="446" r:id="rId22"/>
    <p:sldId id="447" r:id="rId23"/>
    <p:sldId id="396" r:id="rId24"/>
    <p:sldId id="413" r:id="rId25"/>
    <p:sldId id="428" r:id="rId26"/>
    <p:sldId id="362" r:id="rId27"/>
    <p:sldId id="420" r:id="rId28"/>
    <p:sldId id="419" r:id="rId29"/>
    <p:sldId id="421" r:id="rId30"/>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7CDCC"/>
    <a:srgbClr val="CDD8D7"/>
    <a:srgbClr val="516C6D"/>
    <a:srgbClr val="DADADA"/>
    <a:srgbClr val="22BCC2"/>
    <a:srgbClr val="FD6C5F"/>
    <a:srgbClr val="307C80"/>
    <a:srgbClr val="1CF6FF"/>
    <a:srgbClr val="1E9598"/>
    <a:srgbClr val="1369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間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濃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中間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間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9" autoAdjust="0"/>
    <p:restoredTop sz="76197" autoAdjust="0"/>
  </p:normalViewPr>
  <p:slideViewPr>
    <p:cSldViewPr snapToGrid="0" snapToObjects="1">
      <p:cViewPr varScale="1">
        <p:scale>
          <a:sx n="168" d="100"/>
          <a:sy n="168" d="100"/>
        </p:scale>
        <p:origin x="-3112" y="-120"/>
      </p:cViewPr>
      <p:guideLst>
        <p:guide orient="horz" pos="2160"/>
        <p:guide pos="2880"/>
      </p:guideLst>
    </p:cSldViewPr>
  </p:slideViewPr>
  <p:notesTextViewPr>
    <p:cViewPr>
      <p:scale>
        <a:sx n="100" d="100"/>
        <a:sy n="100" d="100"/>
      </p:scale>
      <p:origin x="0" y="0"/>
    </p:cViewPr>
  </p:notesTextViewPr>
  <p:sorterViewPr>
    <p:cViewPr>
      <p:scale>
        <a:sx n="249" d="100"/>
        <a:sy n="249" d="100"/>
      </p:scale>
      <p:origin x="0" y="455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title>
      <c:layout/>
      <c:overlay val="0"/>
    </c:title>
    <c:autoTitleDeleted val="0"/>
    <c:plotArea>
      <c:layout/>
      <c:pieChart>
        <c:varyColors val="1"/>
        <c:ser>
          <c:idx val="0"/>
          <c:order val="0"/>
          <c:tx>
            <c:strRef>
              <c:f>Sheet1!$B$1</c:f>
              <c:strCache>
                <c:ptCount val="1"/>
                <c:pt idx="0">
                  <c:v>自動運転車に運転を任せることが</c:v>
                </c:pt>
              </c:strCache>
            </c:strRef>
          </c:tx>
          <c:dLbls>
            <c:dLbl>
              <c:idx val="0"/>
              <c:delete val="1"/>
            </c:dLbl>
            <c:dLbl>
              <c:idx val="1"/>
              <c:delete val="1"/>
            </c:dLbl>
            <c:dLbl>
              <c:idx val="2"/>
              <c:delete val="1"/>
            </c:dLbl>
            <c:txPr>
              <a:bodyPr/>
              <a:lstStyle/>
              <a:p>
                <a:pPr>
                  <a:defRPr sz="2000"/>
                </a:pPr>
                <a:endParaRPr lang="ja-JP"/>
              </a:p>
            </c:txPr>
            <c:showLegendKey val="0"/>
            <c:showVal val="0"/>
            <c:showCatName val="1"/>
            <c:showSerName val="0"/>
            <c:showPercent val="1"/>
            <c:showBubbleSize val="0"/>
            <c:showLeaderLines val="1"/>
          </c:dLbls>
          <c:cat>
            <c:strRef>
              <c:f>Sheet1!$A$2:$A$5</c:f>
              <c:strCache>
                <c:ptCount val="3"/>
                <c:pt idx="0">
                  <c:v>恐ろしい</c:v>
                </c:pt>
                <c:pt idx="1">
                  <c:v>恐ろしくない（自動運転車を信頼している）</c:v>
                </c:pt>
                <c:pt idx="2">
                  <c:v>その他</c:v>
                </c:pt>
              </c:strCache>
            </c:strRef>
          </c:cat>
          <c:val>
            <c:numRef>
              <c:f>Sheet1!$B$2:$B$5</c:f>
              <c:numCache>
                <c:formatCode>General</c:formatCode>
                <c:ptCount val="4"/>
                <c:pt idx="0">
                  <c:v>75.0</c:v>
                </c:pt>
                <c:pt idx="1">
                  <c:v>20.0</c:v>
                </c:pt>
                <c:pt idx="2">
                  <c:v>5.0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w="19050" cmpd="sng">
      <a:solidFill>
        <a:srgbClr val="000000"/>
      </a:solidFill>
    </a:ln>
  </c:spPr>
  <c:txPr>
    <a:bodyPr/>
    <a:lstStyle/>
    <a:p>
      <a:pPr>
        <a:defRPr sz="18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Sheet1!$B$1</c:f>
              <c:strCache>
                <c:ptCount val="1"/>
                <c:pt idx="0">
                  <c:v>SVM</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Sheet1!$B$2:$B$11</c:f>
              <c:numCache>
                <c:formatCode>General</c:formatCode>
                <c:ptCount val="10"/>
                <c:pt idx="0">
                  <c:v>18.8</c:v>
                </c:pt>
                <c:pt idx="1">
                  <c:v>39.0</c:v>
                </c:pt>
                <c:pt idx="2">
                  <c:v>52.4</c:v>
                </c:pt>
                <c:pt idx="3">
                  <c:v>57.9</c:v>
                </c:pt>
                <c:pt idx="4">
                  <c:v>65.0</c:v>
                </c:pt>
                <c:pt idx="5">
                  <c:v>72.5</c:v>
                </c:pt>
                <c:pt idx="6">
                  <c:v>76.7</c:v>
                </c:pt>
                <c:pt idx="7">
                  <c:v>80.7</c:v>
                </c:pt>
                <c:pt idx="8">
                  <c:v>84.2</c:v>
                </c:pt>
                <c:pt idx="9">
                  <c:v>86.2</c:v>
                </c:pt>
              </c:numCache>
            </c:numRef>
          </c:yVal>
          <c:smooth val="1"/>
        </c:ser>
        <c:ser>
          <c:idx val="1"/>
          <c:order val="1"/>
          <c:tx>
            <c:strRef>
              <c:f>Sheet1!$C$1</c:f>
              <c:strCache>
                <c:ptCount val="1"/>
                <c:pt idx="0">
                  <c:v>ABDUCTIVE</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Sheet1!$C$2:$C$11</c:f>
              <c:numCache>
                <c:formatCode>General</c:formatCode>
                <c:ptCount val="10"/>
                <c:pt idx="0">
                  <c:v>8.5</c:v>
                </c:pt>
                <c:pt idx="1">
                  <c:v>23.4</c:v>
                </c:pt>
                <c:pt idx="2">
                  <c:v>33.3</c:v>
                </c:pt>
                <c:pt idx="3">
                  <c:v>45.3</c:v>
                </c:pt>
                <c:pt idx="4">
                  <c:v>50.9</c:v>
                </c:pt>
                <c:pt idx="5">
                  <c:v>57.1</c:v>
                </c:pt>
                <c:pt idx="6">
                  <c:v>60.6</c:v>
                </c:pt>
                <c:pt idx="7">
                  <c:v>66.9</c:v>
                </c:pt>
                <c:pt idx="8">
                  <c:v>69.0</c:v>
                </c:pt>
                <c:pt idx="9">
                  <c:v>72.0</c:v>
                </c:pt>
              </c:numCache>
            </c:numRef>
          </c:yVal>
          <c:smooth val="1"/>
        </c:ser>
        <c:dLbls>
          <c:showLegendKey val="0"/>
          <c:showVal val="0"/>
          <c:showCatName val="0"/>
          <c:showSerName val="0"/>
          <c:showPercent val="0"/>
          <c:showBubbleSize val="0"/>
        </c:dLbls>
        <c:axId val="-2142722680"/>
        <c:axId val="2121311672"/>
      </c:scatterChart>
      <c:valAx>
        <c:axId val="-2142722680"/>
        <c:scaling>
          <c:orientation val="minMax"/>
        </c:scaling>
        <c:delete val="0"/>
        <c:axPos val="b"/>
        <c:title>
          <c:tx>
            <c:rich>
              <a:bodyPr/>
              <a:lstStyle/>
              <a:p>
                <a:pPr>
                  <a:defRPr/>
                </a:pPr>
                <a:r>
                  <a:rPr lang="en-US" altLang="ja-JP" dirty="0" smtClean="0"/>
                  <a:t>K</a:t>
                </a:r>
                <a:endParaRPr lang="ja-JP" dirty="0"/>
              </a:p>
            </c:rich>
          </c:tx>
          <c:layout/>
          <c:overlay val="0"/>
        </c:title>
        <c:numFmt formatCode="General" sourceLinked="1"/>
        <c:majorTickMark val="none"/>
        <c:minorTickMark val="none"/>
        <c:tickLblPos val="nextTo"/>
        <c:crossAx val="2121311672"/>
        <c:crosses val="autoZero"/>
        <c:crossBetween val="midCat"/>
      </c:valAx>
      <c:valAx>
        <c:axId val="2121311672"/>
        <c:scaling>
          <c:orientation val="minMax"/>
        </c:scaling>
        <c:delete val="0"/>
        <c:axPos val="l"/>
        <c:majorGridlines/>
        <c:title>
          <c:tx>
            <c:rich>
              <a:bodyPr/>
              <a:lstStyle/>
              <a:p>
                <a:pPr>
                  <a:defRPr/>
                </a:pPr>
                <a:r>
                  <a:rPr lang="ja-JP" altLang="en-US" dirty="0" smtClean="0"/>
                  <a:t>正解率</a:t>
                </a:r>
                <a:r>
                  <a:rPr lang="en-US" altLang="ja-JP" dirty="0" smtClean="0"/>
                  <a:t> (%)</a:t>
                </a:r>
                <a:endParaRPr lang="ja-JP" dirty="0"/>
              </a:p>
            </c:rich>
          </c:tx>
          <c:layout/>
          <c:overlay val="0"/>
        </c:title>
        <c:numFmt formatCode="General" sourceLinked="1"/>
        <c:majorTickMark val="none"/>
        <c:minorTickMark val="none"/>
        <c:tickLblPos val="nextTo"/>
        <c:crossAx val="-2142722680"/>
        <c:crosses val="autoZero"/>
        <c:crossBetween val="midCat"/>
      </c:valAx>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scatterChart>
        <c:scatterStyle val="smoothMarker"/>
        <c:varyColors val="0"/>
        <c:ser>
          <c:idx val="0"/>
          <c:order val="0"/>
          <c:tx>
            <c:strRef>
              <c:f>Sheet1!$B$1</c:f>
              <c:strCache>
                <c:ptCount val="1"/>
                <c:pt idx="0">
                  <c:v>SVM</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Sheet1!$B$2:$B$11</c:f>
              <c:numCache>
                <c:formatCode>General</c:formatCode>
                <c:ptCount val="10"/>
                <c:pt idx="0">
                  <c:v>18.8</c:v>
                </c:pt>
                <c:pt idx="1">
                  <c:v>39.0</c:v>
                </c:pt>
                <c:pt idx="2">
                  <c:v>52.4</c:v>
                </c:pt>
                <c:pt idx="3">
                  <c:v>57.9</c:v>
                </c:pt>
                <c:pt idx="4">
                  <c:v>65.0</c:v>
                </c:pt>
                <c:pt idx="5">
                  <c:v>72.5</c:v>
                </c:pt>
                <c:pt idx="6">
                  <c:v>76.7</c:v>
                </c:pt>
                <c:pt idx="7">
                  <c:v>80.7</c:v>
                </c:pt>
                <c:pt idx="8">
                  <c:v>84.2</c:v>
                </c:pt>
                <c:pt idx="9">
                  <c:v>86.2</c:v>
                </c:pt>
              </c:numCache>
            </c:numRef>
          </c:yVal>
          <c:smooth val="1"/>
        </c:ser>
        <c:ser>
          <c:idx val="1"/>
          <c:order val="1"/>
          <c:tx>
            <c:strRef>
              <c:f>Sheet1!$C$1</c:f>
              <c:strCache>
                <c:ptCount val="1"/>
                <c:pt idx="0">
                  <c:v>ABDUCTIVE</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Sheet1!$C$2:$C$11</c:f>
              <c:numCache>
                <c:formatCode>General</c:formatCode>
                <c:ptCount val="10"/>
                <c:pt idx="0">
                  <c:v>8.5</c:v>
                </c:pt>
                <c:pt idx="1">
                  <c:v>23.4</c:v>
                </c:pt>
                <c:pt idx="2">
                  <c:v>33.3</c:v>
                </c:pt>
                <c:pt idx="3">
                  <c:v>45.3</c:v>
                </c:pt>
                <c:pt idx="4">
                  <c:v>50.9</c:v>
                </c:pt>
                <c:pt idx="5">
                  <c:v>57.1</c:v>
                </c:pt>
                <c:pt idx="6">
                  <c:v>60.6</c:v>
                </c:pt>
                <c:pt idx="7">
                  <c:v>66.9</c:v>
                </c:pt>
                <c:pt idx="8">
                  <c:v>69.0</c:v>
                </c:pt>
                <c:pt idx="9">
                  <c:v>72.0</c:v>
                </c:pt>
              </c:numCache>
            </c:numRef>
          </c:yVal>
          <c:smooth val="1"/>
        </c:ser>
        <c:ser>
          <c:idx val="2"/>
          <c:order val="2"/>
          <c:tx>
            <c:strRef>
              <c:f>Sheet1!$D$1</c:f>
              <c:strCache>
                <c:ptCount val="1"/>
                <c:pt idx="0">
                  <c:v>ABDUCTIVE+DIST</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Sheet1!$D$2:$D$11</c:f>
              <c:numCache>
                <c:formatCode>General</c:formatCode>
                <c:ptCount val="10"/>
                <c:pt idx="0">
                  <c:v>16.4</c:v>
                </c:pt>
                <c:pt idx="1">
                  <c:v>29.6</c:v>
                </c:pt>
                <c:pt idx="2">
                  <c:v>36.7</c:v>
                </c:pt>
                <c:pt idx="3">
                  <c:v>46.6</c:v>
                </c:pt>
                <c:pt idx="4">
                  <c:v>52.0</c:v>
                </c:pt>
                <c:pt idx="5">
                  <c:v>57.5</c:v>
                </c:pt>
                <c:pt idx="6">
                  <c:v>62.3</c:v>
                </c:pt>
                <c:pt idx="7">
                  <c:v>67.0</c:v>
                </c:pt>
                <c:pt idx="8">
                  <c:v>70.3</c:v>
                </c:pt>
                <c:pt idx="9">
                  <c:v>73.2</c:v>
                </c:pt>
              </c:numCache>
            </c:numRef>
          </c:yVal>
          <c:smooth val="1"/>
        </c:ser>
        <c:ser>
          <c:idx val="3"/>
          <c:order val="3"/>
          <c:tx>
            <c:strRef>
              <c:f>Sheet1!$E$1</c:f>
              <c:strCache>
                <c:ptCount val="1"/>
                <c:pt idx="0">
                  <c:v>ABDUCTIVE+TTC</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Sheet1!$E$2:$E$11</c:f>
              <c:numCache>
                <c:formatCode>General</c:formatCode>
                <c:ptCount val="10"/>
                <c:pt idx="0">
                  <c:v>20.4</c:v>
                </c:pt>
                <c:pt idx="1">
                  <c:v>34.0</c:v>
                </c:pt>
                <c:pt idx="2">
                  <c:v>42.3</c:v>
                </c:pt>
                <c:pt idx="3">
                  <c:v>50.4</c:v>
                </c:pt>
                <c:pt idx="4">
                  <c:v>56.1</c:v>
                </c:pt>
                <c:pt idx="5">
                  <c:v>61.3</c:v>
                </c:pt>
                <c:pt idx="6">
                  <c:v>65.2</c:v>
                </c:pt>
                <c:pt idx="7">
                  <c:v>69.0</c:v>
                </c:pt>
                <c:pt idx="8">
                  <c:v>71.5</c:v>
                </c:pt>
                <c:pt idx="9">
                  <c:v>74.6</c:v>
                </c:pt>
              </c:numCache>
            </c:numRef>
          </c:yVal>
          <c:smooth val="1"/>
        </c:ser>
        <c:dLbls>
          <c:showLegendKey val="0"/>
          <c:showVal val="0"/>
          <c:showCatName val="0"/>
          <c:showSerName val="0"/>
          <c:showPercent val="0"/>
          <c:showBubbleSize val="0"/>
        </c:dLbls>
        <c:axId val="-2143163048"/>
        <c:axId val="-2144999992"/>
      </c:scatterChart>
      <c:valAx>
        <c:axId val="-2143163048"/>
        <c:scaling>
          <c:orientation val="minMax"/>
        </c:scaling>
        <c:delete val="0"/>
        <c:axPos val="b"/>
        <c:title>
          <c:tx>
            <c:rich>
              <a:bodyPr/>
              <a:lstStyle/>
              <a:p>
                <a:pPr>
                  <a:defRPr/>
                </a:pPr>
                <a:r>
                  <a:rPr lang="en-US" altLang="ja-JP" dirty="0" smtClean="0"/>
                  <a:t>K</a:t>
                </a:r>
                <a:endParaRPr lang="ja-JP" dirty="0"/>
              </a:p>
            </c:rich>
          </c:tx>
          <c:layout/>
          <c:overlay val="0"/>
        </c:title>
        <c:numFmt formatCode="General" sourceLinked="1"/>
        <c:majorTickMark val="none"/>
        <c:minorTickMark val="none"/>
        <c:tickLblPos val="nextTo"/>
        <c:crossAx val="-2144999992"/>
        <c:crosses val="autoZero"/>
        <c:crossBetween val="midCat"/>
      </c:valAx>
      <c:valAx>
        <c:axId val="-2144999992"/>
        <c:scaling>
          <c:orientation val="minMax"/>
        </c:scaling>
        <c:delete val="0"/>
        <c:axPos val="l"/>
        <c:majorGridlines/>
        <c:title>
          <c:tx>
            <c:rich>
              <a:bodyPr/>
              <a:lstStyle/>
              <a:p>
                <a:pPr>
                  <a:defRPr/>
                </a:pPr>
                <a:r>
                  <a:rPr lang="ja-JP" altLang="en-US" dirty="0" smtClean="0"/>
                  <a:t>正解率</a:t>
                </a:r>
                <a:r>
                  <a:rPr lang="en-US" altLang="ja-JP" dirty="0" smtClean="0"/>
                  <a:t> (%)</a:t>
                </a:r>
                <a:endParaRPr lang="ja-JP" dirty="0"/>
              </a:p>
            </c:rich>
          </c:tx>
          <c:layout/>
          <c:overlay val="0"/>
        </c:title>
        <c:numFmt formatCode="General" sourceLinked="1"/>
        <c:majorTickMark val="none"/>
        <c:minorTickMark val="none"/>
        <c:tickLblPos val="nextTo"/>
        <c:crossAx val="-2143163048"/>
        <c:crosses val="autoZero"/>
        <c:crossBetween val="midCat"/>
      </c:valAx>
    </c:plotArea>
    <c:legend>
      <c:legendPos val="r"/>
      <c:layout/>
      <c:overlay val="0"/>
    </c:legend>
    <c:plotVisOnly val="1"/>
    <c:dispBlanksAs val="gap"/>
    <c:showDLblsOverMax val="0"/>
  </c:chart>
  <c:txPr>
    <a:bodyPr/>
    <a:lstStyle/>
    <a:p>
      <a:pPr>
        <a:defRPr sz="18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scatterChart>
        <c:scatterStyle val="smoothMarker"/>
        <c:varyColors val="0"/>
        <c:ser>
          <c:idx val="0"/>
          <c:order val="0"/>
          <c:tx>
            <c:strRef>
              <c:f>Sheet1!$B$1</c:f>
              <c:strCache>
                <c:ptCount val="1"/>
                <c:pt idx="0">
                  <c:v>SVM</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Sheet1!$B$2:$B$11</c:f>
              <c:numCache>
                <c:formatCode>General</c:formatCode>
                <c:ptCount val="10"/>
                <c:pt idx="0">
                  <c:v>18.8</c:v>
                </c:pt>
                <c:pt idx="1">
                  <c:v>39.0</c:v>
                </c:pt>
                <c:pt idx="2">
                  <c:v>52.4</c:v>
                </c:pt>
                <c:pt idx="3">
                  <c:v>57.9</c:v>
                </c:pt>
                <c:pt idx="4">
                  <c:v>65.0</c:v>
                </c:pt>
                <c:pt idx="5">
                  <c:v>72.5</c:v>
                </c:pt>
                <c:pt idx="6">
                  <c:v>76.7</c:v>
                </c:pt>
                <c:pt idx="7">
                  <c:v>80.7</c:v>
                </c:pt>
                <c:pt idx="8">
                  <c:v>84.2</c:v>
                </c:pt>
                <c:pt idx="9">
                  <c:v>86.2</c:v>
                </c:pt>
              </c:numCache>
            </c:numRef>
          </c:yVal>
          <c:smooth val="1"/>
        </c:ser>
        <c:ser>
          <c:idx val="1"/>
          <c:order val="1"/>
          <c:tx>
            <c:strRef>
              <c:f>Sheet1!$C$1</c:f>
              <c:strCache>
                <c:ptCount val="1"/>
                <c:pt idx="0">
                  <c:v>ABDUCTIVE</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Sheet1!$C$2:$C$11</c:f>
              <c:numCache>
                <c:formatCode>General</c:formatCode>
                <c:ptCount val="10"/>
                <c:pt idx="0">
                  <c:v>8.5</c:v>
                </c:pt>
                <c:pt idx="1">
                  <c:v>23.4</c:v>
                </c:pt>
                <c:pt idx="2">
                  <c:v>33.3</c:v>
                </c:pt>
                <c:pt idx="3">
                  <c:v>45.3</c:v>
                </c:pt>
                <c:pt idx="4">
                  <c:v>50.9</c:v>
                </c:pt>
                <c:pt idx="5">
                  <c:v>57.1</c:v>
                </c:pt>
                <c:pt idx="6">
                  <c:v>60.6</c:v>
                </c:pt>
                <c:pt idx="7">
                  <c:v>66.9</c:v>
                </c:pt>
                <c:pt idx="8">
                  <c:v>69.0</c:v>
                </c:pt>
                <c:pt idx="9">
                  <c:v>72.0</c:v>
                </c:pt>
              </c:numCache>
            </c:numRef>
          </c:yVal>
          <c:smooth val="1"/>
        </c:ser>
        <c:ser>
          <c:idx val="2"/>
          <c:order val="2"/>
          <c:tx>
            <c:strRef>
              <c:f>Sheet1!$D$1</c:f>
              <c:strCache>
                <c:ptCount val="1"/>
                <c:pt idx="0">
                  <c:v>ABDUCTIVE+DIST</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Sheet1!$D$2:$D$11</c:f>
              <c:numCache>
                <c:formatCode>General</c:formatCode>
                <c:ptCount val="10"/>
                <c:pt idx="0">
                  <c:v>16.4</c:v>
                </c:pt>
                <c:pt idx="1">
                  <c:v>29.6</c:v>
                </c:pt>
                <c:pt idx="2">
                  <c:v>36.7</c:v>
                </c:pt>
                <c:pt idx="3">
                  <c:v>46.6</c:v>
                </c:pt>
                <c:pt idx="4">
                  <c:v>52.0</c:v>
                </c:pt>
                <c:pt idx="5">
                  <c:v>57.5</c:v>
                </c:pt>
                <c:pt idx="6">
                  <c:v>62.3</c:v>
                </c:pt>
                <c:pt idx="7">
                  <c:v>67.0</c:v>
                </c:pt>
                <c:pt idx="8">
                  <c:v>70.3</c:v>
                </c:pt>
                <c:pt idx="9">
                  <c:v>73.2</c:v>
                </c:pt>
              </c:numCache>
            </c:numRef>
          </c:yVal>
          <c:smooth val="1"/>
        </c:ser>
        <c:ser>
          <c:idx val="3"/>
          <c:order val="3"/>
          <c:tx>
            <c:strRef>
              <c:f>Sheet1!$E$1</c:f>
              <c:strCache>
                <c:ptCount val="1"/>
                <c:pt idx="0">
                  <c:v>ABDUCTIVE+TTC</c:v>
                </c:pt>
              </c:strCache>
            </c:strRef>
          </c:tx>
          <c:xVal>
            <c:numRef>
              <c:f>Sheet1!$A$2:$A$11</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Sheet1!$E$2:$E$11</c:f>
              <c:numCache>
                <c:formatCode>General</c:formatCode>
                <c:ptCount val="10"/>
                <c:pt idx="0">
                  <c:v>20.4</c:v>
                </c:pt>
                <c:pt idx="1">
                  <c:v>34.0</c:v>
                </c:pt>
                <c:pt idx="2">
                  <c:v>42.3</c:v>
                </c:pt>
                <c:pt idx="3">
                  <c:v>50.4</c:v>
                </c:pt>
                <c:pt idx="4">
                  <c:v>56.1</c:v>
                </c:pt>
                <c:pt idx="5">
                  <c:v>61.3</c:v>
                </c:pt>
                <c:pt idx="6">
                  <c:v>65.2</c:v>
                </c:pt>
                <c:pt idx="7">
                  <c:v>69.0</c:v>
                </c:pt>
                <c:pt idx="8">
                  <c:v>71.5</c:v>
                </c:pt>
                <c:pt idx="9">
                  <c:v>74.6</c:v>
                </c:pt>
              </c:numCache>
            </c:numRef>
          </c:yVal>
          <c:smooth val="1"/>
        </c:ser>
        <c:dLbls>
          <c:showLegendKey val="0"/>
          <c:showVal val="0"/>
          <c:showCatName val="0"/>
          <c:showSerName val="0"/>
          <c:showPercent val="0"/>
          <c:showBubbleSize val="0"/>
        </c:dLbls>
        <c:axId val="2144704088"/>
        <c:axId val="2121399912"/>
      </c:scatterChart>
      <c:valAx>
        <c:axId val="2144704088"/>
        <c:scaling>
          <c:orientation val="minMax"/>
        </c:scaling>
        <c:delete val="0"/>
        <c:axPos val="b"/>
        <c:title>
          <c:tx>
            <c:rich>
              <a:bodyPr/>
              <a:lstStyle/>
              <a:p>
                <a:pPr>
                  <a:defRPr/>
                </a:pPr>
                <a:r>
                  <a:rPr lang="en-US" altLang="ja-JP" dirty="0" smtClean="0"/>
                  <a:t>K</a:t>
                </a:r>
                <a:endParaRPr lang="ja-JP" dirty="0"/>
              </a:p>
            </c:rich>
          </c:tx>
          <c:layout/>
          <c:overlay val="0"/>
        </c:title>
        <c:numFmt formatCode="General" sourceLinked="1"/>
        <c:majorTickMark val="none"/>
        <c:minorTickMark val="none"/>
        <c:tickLblPos val="nextTo"/>
        <c:crossAx val="2121399912"/>
        <c:crosses val="autoZero"/>
        <c:crossBetween val="midCat"/>
      </c:valAx>
      <c:valAx>
        <c:axId val="2121399912"/>
        <c:scaling>
          <c:orientation val="minMax"/>
        </c:scaling>
        <c:delete val="0"/>
        <c:axPos val="l"/>
        <c:majorGridlines/>
        <c:title>
          <c:tx>
            <c:rich>
              <a:bodyPr/>
              <a:lstStyle/>
              <a:p>
                <a:pPr>
                  <a:defRPr/>
                </a:pPr>
                <a:r>
                  <a:rPr lang="ja-JP" altLang="en-US" dirty="0" smtClean="0"/>
                  <a:t>正解率</a:t>
                </a:r>
                <a:r>
                  <a:rPr lang="en-US" altLang="ja-JP" dirty="0" smtClean="0"/>
                  <a:t> (%)</a:t>
                </a:r>
                <a:endParaRPr lang="ja-JP" dirty="0"/>
              </a:p>
            </c:rich>
          </c:tx>
          <c:layout/>
          <c:overlay val="0"/>
        </c:title>
        <c:numFmt formatCode="General" sourceLinked="1"/>
        <c:majorTickMark val="none"/>
        <c:minorTickMark val="none"/>
        <c:tickLblPos val="nextTo"/>
        <c:crossAx val="2144704088"/>
        <c:crosses val="autoZero"/>
        <c:crossBetween val="midCat"/>
      </c:valAx>
    </c:plotArea>
    <c:legend>
      <c:legendPos val="r"/>
      <c:layout/>
      <c:overlay val="0"/>
    </c:legend>
    <c:plotVisOnly val="1"/>
    <c:dispBlanksAs val="gap"/>
    <c:showDLblsOverMax val="0"/>
  </c:chart>
  <c:txPr>
    <a:bodyPr/>
    <a:lstStyle/>
    <a:p>
      <a:pPr>
        <a:defRPr sz="1800"/>
      </a:pPr>
      <a:endParaRPr lang="ja-JP"/>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824E6A8-721A-D742-87C2-59510E8DC8CA}" type="datetimeFigureOut">
              <a:rPr kumimoji="1" lang="ja-JP" altLang="en-US" smtClean="0"/>
              <a:t>6/20/16</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7FAB2A-638E-2E49-BD65-406AF6BC92DB}" type="slidenum">
              <a:rPr kumimoji="1" lang="ja-JP" altLang="en-US" smtClean="0"/>
              <a:t>‹#›</a:t>
            </a:fld>
            <a:endParaRPr kumimoji="1" lang="ja-JP" altLang="en-US"/>
          </a:p>
        </p:txBody>
      </p:sp>
    </p:spTree>
    <p:extLst>
      <p:ext uri="{BB962C8B-B14F-4D97-AF65-F5344CB8AC3E}">
        <p14:creationId xmlns:p14="http://schemas.microsoft.com/office/powerpoint/2010/main" val="24639214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00CDE6-7139-394D-B06C-457D239DC67F}" type="datetimeFigureOut">
              <a:rPr kumimoji="1" lang="ja-JP" altLang="en-US" smtClean="0"/>
              <a:t>6/20/16</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889E80-E7D3-B64A-A468-4F60AF49B12A}" type="slidenum">
              <a:rPr kumimoji="1" lang="ja-JP" altLang="en-US" smtClean="0"/>
              <a:t>‹#›</a:t>
            </a:fld>
            <a:endParaRPr kumimoji="1" lang="ja-JP" altLang="en-US"/>
          </a:p>
        </p:txBody>
      </p:sp>
    </p:spTree>
    <p:extLst>
      <p:ext uri="{BB962C8B-B14F-4D97-AF65-F5344CB8AC3E}">
        <p14:creationId xmlns:p14="http://schemas.microsoft.com/office/powerpoint/2010/main" val="366752078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a:t>
            </a:fld>
            <a:endParaRPr kumimoji="1" lang="ja-JP" altLang="en-US"/>
          </a:p>
        </p:txBody>
      </p:sp>
    </p:spTree>
    <p:extLst>
      <p:ext uri="{BB962C8B-B14F-4D97-AF65-F5344CB8AC3E}">
        <p14:creationId xmlns:p14="http://schemas.microsoft.com/office/powerpoint/2010/main" val="2408086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10</a:t>
            </a:fld>
            <a:endParaRPr kumimoji="1" lang="ja-JP" altLang="en-US"/>
          </a:p>
        </p:txBody>
      </p:sp>
    </p:spTree>
    <p:extLst>
      <p:ext uri="{BB962C8B-B14F-4D97-AF65-F5344CB8AC3E}">
        <p14:creationId xmlns:p14="http://schemas.microsoft.com/office/powerpoint/2010/main" val="4117729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11</a:t>
            </a:fld>
            <a:endParaRPr kumimoji="1" lang="ja-JP" altLang="en-US"/>
          </a:p>
        </p:txBody>
      </p:sp>
    </p:spTree>
    <p:extLst>
      <p:ext uri="{BB962C8B-B14F-4D97-AF65-F5344CB8AC3E}">
        <p14:creationId xmlns:p14="http://schemas.microsoft.com/office/powerpoint/2010/main" val="4117729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12</a:t>
            </a:fld>
            <a:endParaRPr kumimoji="1" lang="ja-JP" altLang="en-US"/>
          </a:p>
        </p:txBody>
      </p:sp>
    </p:spTree>
    <p:extLst>
      <p:ext uri="{BB962C8B-B14F-4D97-AF65-F5344CB8AC3E}">
        <p14:creationId xmlns:p14="http://schemas.microsoft.com/office/powerpoint/2010/main" val="41177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13</a:t>
            </a:fld>
            <a:endParaRPr kumimoji="1" lang="ja-JP" altLang="en-US"/>
          </a:p>
        </p:txBody>
      </p:sp>
    </p:spTree>
    <p:extLst>
      <p:ext uri="{BB962C8B-B14F-4D97-AF65-F5344CB8AC3E}">
        <p14:creationId xmlns:p14="http://schemas.microsoft.com/office/powerpoint/2010/main" val="1186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14</a:t>
            </a:fld>
            <a:endParaRPr kumimoji="1" lang="ja-JP" altLang="en-US"/>
          </a:p>
        </p:txBody>
      </p:sp>
    </p:spTree>
    <p:extLst>
      <p:ext uri="{BB962C8B-B14F-4D97-AF65-F5344CB8AC3E}">
        <p14:creationId xmlns:p14="http://schemas.microsoft.com/office/powerpoint/2010/main" val="2572514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15</a:t>
            </a:fld>
            <a:endParaRPr kumimoji="1" lang="ja-JP" altLang="en-US"/>
          </a:p>
        </p:txBody>
      </p:sp>
    </p:spTree>
    <p:extLst>
      <p:ext uri="{BB962C8B-B14F-4D97-AF65-F5344CB8AC3E}">
        <p14:creationId xmlns:p14="http://schemas.microsoft.com/office/powerpoint/2010/main" val="2572514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16</a:t>
            </a:fld>
            <a:endParaRPr kumimoji="1" lang="ja-JP" altLang="en-US"/>
          </a:p>
        </p:txBody>
      </p:sp>
    </p:spTree>
    <p:extLst>
      <p:ext uri="{BB962C8B-B14F-4D97-AF65-F5344CB8AC3E}">
        <p14:creationId xmlns:p14="http://schemas.microsoft.com/office/powerpoint/2010/main" val="4117729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17</a:t>
            </a:fld>
            <a:endParaRPr kumimoji="1" lang="ja-JP" altLang="en-US"/>
          </a:p>
        </p:txBody>
      </p:sp>
    </p:spTree>
    <p:extLst>
      <p:ext uri="{BB962C8B-B14F-4D97-AF65-F5344CB8AC3E}">
        <p14:creationId xmlns:p14="http://schemas.microsoft.com/office/powerpoint/2010/main" val="3673587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18</a:t>
            </a:fld>
            <a:endParaRPr kumimoji="1" lang="ja-JP" altLang="en-US"/>
          </a:p>
        </p:txBody>
      </p:sp>
    </p:spTree>
    <p:extLst>
      <p:ext uri="{BB962C8B-B14F-4D97-AF65-F5344CB8AC3E}">
        <p14:creationId xmlns:p14="http://schemas.microsoft.com/office/powerpoint/2010/main" val="689300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19</a:t>
            </a:fld>
            <a:endParaRPr kumimoji="1" lang="ja-JP" altLang="en-US"/>
          </a:p>
        </p:txBody>
      </p:sp>
    </p:spTree>
    <p:extLst>
      <p:ext uri="{BB962C8B-B14F-4D97-AF65-F5344CB8AC3E}">
        <p14:creationId xmlns:p14="http://schemas.microsoft.com/office/powerpoint/2010/main" val="396328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a:t>
            </a:fld>
            <a:endParaRPr kumimoji="1" lang="ja-JP" altLang="en-US"/>
          </a:p>
        </p:txBody>
      </p:sp>
    </p:spTree>
    <p:extLst>
      <p:ext uri="{BB962C8B-B14F-4D97-AF65-F5344CB8AC3E}">
        <p14:creationId xmlns:p14="http://schemas.microsoft.com/office/powerpoint/2010/main" val="2910885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20</a:t>
            </a:fld>
            <a:endParaRPr kumimoji="1" lang="ja-JP" altLang="en-US"/>
          </a:p>
        </p:txBody>
      </p:sp>
    </p:spTree>
    <p:extLst>
      <p:ext uri="{BB962C8B-B14F-4D97-AF65-F5344CB8AC3E}">
        <p14:creationId xmlns:p14="http://schemas.microsoft.com/office/powerpoint/2010/main" val="4167285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21</a:t>
            </a:fld>
            <a:endParaRPr kumimoji="1" lang="ja-JP" altLang="en-US"/>
          </a:p>
        </p:txBody>
      </p:sp>
    </p:spTree>
    <p:extLst>
      <p:ext uri="{BB962C8B-B14F-4D97-AF65-F5344CB8AC3E}">
        <p14:creationId xmlns:p14="http://schemas.microsoft.com/office/powerpoint/2010/main" val="4117729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22</a:t>
            </a:fld>
            <a:endParaRPr kumimoji="1" lang="ja-JP" altLang="en-US"/>
          </a:p>
        </p:txBody>
      </p:sp>
    </p:spTree>
    <p:extLst>
      <p:ext uri="{BB962C8B-B14F-4D97-AF65-F5344CB8AC3E}">
        <p14:creationId xmlns:p14="http://schemas.microsoft.com/office/powerpoint/2010/main" val="9128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23</a:t>
            </a:fld>
            <a:endParaRPr kumimoji="1" lang="ja-JP" altLang="en-US"/>
          </a:p>
        </p:txBody>
      </p:sp>
    </p:spTree>
    <p:extLst>
      <p:ext uri="{BB962C8B-B14F-4D97-AF65-F5344CB8AC3E}">
        <p14:creationId xmlns:p14="http://schemas.microsoft.com/office/powerpoint/2010/main" val="742911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ここでの行動予測は仮説推論に基いているので，仮説推論について少し形式的な説明をします．</a:t>
            </a:r>
            <a:endParaRPr kumimoji="1" lang="en-US" altLang="ja-JP" dirty="0" smtClean="0"/>
          </a:p>
          <a:p>
            <a:r>
              <a:rPr kumimoji="1" lang="ja-JP" altLang="en-US" dirty="0" smtClean="0"/>
              <a:t>入力は背景知識</a:t>
            </a:r>
            <a:r>
              <a:rPr kumimoji="1" lang="en-US" altLang="ja-JP" dirty="0" smtClean="0"/>
              <a:t> B </a:t>
            </a:r>
            <a:r>
              <a:rPr kumimoji="1" lang="ja-JP" altLang="en-US" dirty="0" smtClean="0"/>
              <a:t>と観測</a:t>
            </a:r>
            <a:r>
              <a:rPr kumimoji="1" lang="en-US" altLang="ja-JP" dirty="0" smtClean="0"/>
              <a:t> O </a:t>
            </a:r>
            <a:r>
              <a:rPr kumimoji="1" lang="ja-JP" altLang="en-US" dirty="0" smtClean="0"/>
              <a:t>です．</a:t>
            </a:r>
            <a:endParaRPr kumimoji="1" lang="en-US" altLang="ja-JP" dirty="0" smtClean="0"/>
          </a:p>
          <a:p>
            <a:r>
              <a:rPr kumimoji="1" lang="ja-JP" altLang="en-US" dirty="0" smtClean="0"/>
              <a:t>背景知識にはタクシーが車であるというような概念の階層構造と，この状況ならこの行動をとるかもしれないという知識があります．</a:t>
            </a:r>
            <a:endParaRPr kumimoji="1" lang="en-US" altLang="ja-JP" dirty="0" smtClean="0"/>
          </a:p>
          <a:p>
            <a:r>
              <a:rPr kumimoji="1" lang="ja-JP" altLang="en-US" dirty="0" smtClean="0"/>
              <a:t>これらを入力として推論することはすなわち，未来の行動として例えば停止が観察されたとするならば，なぜ停止するのかということについての説明を推論することになります．</a:t>
            </a:r>
            <a:endParaRPr kumimoji="1" lang="en-US" altLang="ja-JP" dirty="0" smtClean="0"/>
          </a:p>
          <a:p>
            <a:r>
              <a:rPr kumimoji="1" lang="ja-JP" altLang="en-US" dirty="0" smtClean="0"/>
              <a:t>出力は観測</a:t>
            </a:r>
            <a:r>
              <a:rPr kumimoji="1" lang="en-US" altLang="ja-JP" dirty="0" smtClean="0"/>
              <a:t> O </a:t>
            </a:r>
            <a:r>
              <a:rPr kumimoji="1" lang="ja-JP" altLang="en-US" dirty="0" smtClean="0"/>
              <a:t>を含意するような最良の説明になります．</a:t>
            </a:r>
            <a:endParaRPr kumimoji="1" lang="en-US" altLang="ja-JP" dirty="0" smtClean="0"/>
          </a:p>
          <a:p>
            <a:endParaRPr kumimoji="1" lang="en-US" altLang="ja-JP" dirty="0" smtClean="0"/>
          </a:p>
          <a:p>
            <a:r>
              <a:rPr kumimoji="1" lang="en-US" altLang="ja-JP" dirty="0" smtClean="0"/>
              <a:t>\</a:t>
            </a:r>
            <a:r>
              <a:rPr kumimoji="1" lang="en-US" altLang="ja-JP" dirty="0" err="1" smtClean="0"/>
              <a:t>mathcal</a:t>
            </a:r>
            <a:r>
              <a:rPr kumimoji="1" lang="en-US" altLang="ja-JP" dirty="0" smtClean="0"/>
              <a:t>{H}</a:t>
            </a:r>
            <a:r>
              <a:rPr kumimoji="1" lang="en-US" altLang="ja-JP" baseline="0" dirty="0" smtClean="0"/>
              <a:t>: </a:t>
            </a:r>
            <a:r>
              <a:rPr kumimoji="1" lang="ja-JP" altLang="en-US" baseline="0" dirty="0" smtClean="0"/>
              <a:t>候補仮説の集合</a:t>
            </a:r>
            <a:endParaRPr kumimoji="1" lang="en-US" altLang="ja-JP" dirty="0" smtClean="0"/>
          </a:p>
          <a:p>
            <a:r>
              <a:rPr kumimoji="1" lang="en-US" altLang="ja-JP" dirty="0" smtClean="0"/>
              <a:t>H*: </a:t>
            </a:r>
            <a:r>
              <a:rPr kumimoji="1" lang="ja-JP" altLang="en-US" dirty="0" smtClean="0"/>
              <a:t>解仮説．候補仮説の集合</a:t>
            </a:r>
            <a:r>
              <a:rPr kumimoji="1" lang="en-US" altLang="ja-JP" baseline="0" dirty="0" smtClean="0"/>
              <a:t> \</a:t>
            </a:r>
            <a:r>
              <a:rPr kumimoji="1" lang="en-US" altLang="ja-JP" baseline="0" dirty="0" err="1" smtClean="0"/>
              <a:t>mathcal</a:t>
            </a:r>
            <a:r>
              <a:rPr kumimoji="1" lang="en-US" altLang="ja-JP" baseline="0" dirty="0" smtClean="0"/>
              <a:t>{H} </a:t>
            </a:r>
            <a:r>
              <a:rPr kumimoji="1" lang="ja-JP" altLang="en-US" baseline="0" dirty="0" smtClean="0"/>
              <a:t>の中で最小のコストを持つ候補仮説，すなわち最も蓋然的な仮説．</a:t>
            </a:r>
            <a:endParaRPr kumimoji="1" lang="en-US" altLang="ja-JP" baseline="0" dirty="0" smtClean="0"/>
          </a:p>
          <a:p>
            <a:r>
              <a:rPr kumimoji="1" lang="en-US" altLang="ja-JP" baseline="0" dirty="0" smtClean="0"/>
              <a:t>C(H): </a:t>
            </a:r>
            <a:r>
              <a:rPr kumimoji="1" lang="ja-JP" altLang="en-US" baseline="0" dirty="0" smtClean="0"/>
              <a:t>候補仮説のコスト．候補仮説のコストは，候補仮説に含まれるリテラル（要素仮説）のコストの和として定義される．</a:t>
            </a:r>
            <a:endParaRPr kumimoji="1" lang="en-US" altLang="ja-JP" baseline="0" dirty="0" smtClean="0"/>
          </a:p>
          <a:p>
            <a:r>
              <a:rPr kumimoji="1" lang="en-US" altLang="ja-JP" baseline="0" dirty="0" smtClean="0"/>
              <a:t>cost(p): </a:t>
            </a:r>
            <a:r>
              <a:rPr kumimoji="1" lang="ja-JP" altLang="en-US" baseline="0" dirty="0" smtClean="0"/>
              <a:t>リテラル</a:t>
            </a:r>
            <a:r>
              <a:rPr kumimoji="1" lang="en-US" altLang="ja-JP" baseline="0" dirty="0" smtClean="0"/>
              <a:t> p </a:t>
            </a:r>
            <a:r>
              <a:rPr kumimoji="1" lang="ja-JP" altLang="en-US" baseline="0" dirty="0" smtClean="0"/>
              <a:t>が持つコスト</a:t>
            </a:r>
            <a:endParaRPr kumimoji="1" lang="en-US" altLang="ja-JP" baseline="0" dirty="0" smtClean="0"/>
          </a:p>
          <a:p>
            <a:endParaRPr kumimoji="1" lang="en-US" altLang="ja-JP" baseline="0" dirty="0" smtClean="0"/>
          </a:p>
          <a:p>
            <a:r>
              <a:rPr kumimoji="1" lang="ja-JP" altLang="en-US" dirty="0" smtClean="0"/>
              <a:t>観測を含意せよ，ただし，矛盾するな</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26</a:t>
            </a:fld>
            <a:endParaRPr kumimoji="1" lang="ja-JP" altLang="en-US"/>
          </a:p>
        </p:txBody>
      </p:sp>
    </p:spTree>
    <p:extLst>
      <p:ext uri="{BB962C8B-B14F-4D97-AF65-F5344CB8AC3E}">
        <p14:creationId xmlns:p14="http://schemas.microsoft.com/office/powerpoint/2010/main" val="341245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3</a:t>
            </a:fld>
            <a:endParaRPr kumimoji="1" lang="ja-JP" altLang="en-US"/>
          </a:p>
        </p:txBody>
      </p:sp>
    </p:spTree>
    <p:extLst>
      <p:ext uri="{BB962C8B-B14F-4D97-AF65-F5344CB8AC3E}">
        <p14:creationId xmlns:p14="http://schemas.microsoft.com/office/powerpoint/2010/main" val="157507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4</a:t>
            </a:fld>
            <a:endParaRPr kumimoji="1" lang="ja-JP" altLang="en-US"/>
          </a:p>
        </p:txBody>
      </p:sp>
    </p:spTree>
    <p:extLst>
      <p:ext uri="{BB962C8B-B14F-4D97-AF65-F5344CB8AC3E}">
        <p14:creationId xmlns:p14="http://schemas.microsoft.com/office/powerpoint/2010/main" val="385905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5</a:t>
            </a:fld>
            <a:endParaRPr kumimoji="1" lang="ja-JP" altLang="en-US"/>
          </a:p>
        </p:txBody>
      </p:sp>
    </p:spTree>
    <p:extLst>
      <p:ext uri="{BB962C8B-B14F-4D97-AF65-F5344CB8AC3E}">
        <p14:creationId xmlns:p14="http://schemas.microsoft.com/office/powerpoint/2010/main" val="2715025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6</a:t>
            </a:fld>
            <a:endParaRPr kumimoji="1" lang="ja-JP" altLang="en-US"/>
          </a:p>
        </p:txBody>
      </p:sp>
    </p:spTree>
    <p:extLst>
      <p:ext uri="{BB962C8B-B14F-4D97-AF65-F5344CB8AC3E}">
        <p14:creationId xmlns:p14="http://schemas.microsoft.com/office/powerpoint/2010/main" val="2584879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ja-JP" sz="12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7</a:t>
            </a:fld>
            <a:endParaRPr kumimoji="1" lang="ja-JP" altLang="en-US"/>
          </a:p>
        </p:txBody>
      </p:sp>
    </p:spTree>
    <p:extLst>
      <p:ext uri="{BB962C8B-B14F-4D97-AF65-F5344CB8AC3E}">
        <p14:creationId xmlns:p14="http://schemas.microsoft.com/office/powerpoint/2010/main" val="321546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8</a:t>
            </a:fld>
            <a:endParaRPr kumimoji="1" lang="ja-JP" altLang="en-US"/>
          </a:p>
        </p:txBody>
      </p:sp>
    </p:spTree>
    <p:extLst>
      <p:ext uri="{BB962C8B-B14F-4D97-AF65-F5344CB8AC3E}">
        <p14:creationId xmlns:p14="http://schemas.microsoft.com/office/powerpoint/2010/main" val="114796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fld id="{B0889E80-E7D3-B64A-A468-4F60AF49B12A}" type="slidenum">
              <a:rPr kumimoji="1" lang="ja-JP" altLang="en-US" smtClean="0"/>
              <a:t>9</a:t>
            </a:fld>
            <a:endParaRPr kumimoji="1" lang="ja-JP" altLang="en-US"/>
          </a:p>
        </p:txBody>
      </p:sp>
    </p:spTree>
    <p:extLst>
      <p:ext uri="{BB962C8B-B14F-4D97-AF65-F5344CB8AC3E}">
        <p14:creationId xmlns:p14="http://schemas.microsoft.com/office/powerpoint/2010/main" val="409026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flipV="1">
            <a:off x="-85383" y="-125382"/>
            <a:ext cx="9306761" cy="7083017"/>
          </a:xfrm>
          <a:prstGeom prst="rect">
            <a:avLst/>
          </a:prstGeom>
          <a:solidFill>
            <a:srgbClr val="307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ctrTitle"/>
          </p:nvPr>
        </p:nvSpPr>
        <p:spPr>
          <a:xfrm>
            <a:off x="685800" y="2130425"/>
            <a:ext cx="7772400" cy="1470025"/>
          </a:xfrm>
          <a:prstGeom prst="rect">
            <a:avLst/>
          </a:prstGeom>
        </p:spPr>
        <p:txBody>
          <a:bodyPr/>
          <a:lstStyle>
            <a:lvl1pPr algn="ctr">
              <a:defRPr>
                <a:solidFill>
                  <a:srgbClr val="FFFFFF"/>
                </a:solidFill>
              </a:defRPr>
            </a:lvl1pPr>
          </a:lstStyle>
          <a:p>
            <a:r>
              <a:rPr kumimoji="1" lang="ja-JP" altLang="en-US" dirty="0" smtClean="0"/>
              <a:t>マスター タイトルの書式設定</a:t>
            </a:r>
            <a:endParaRPr kumimoji="1" lang="ja-JP" altLang="en-US" dirty="0"/>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smtClean="0"/>
              <a:t>マスター サブタイトルの書式設定</a:t>
            </a:r>
            <a:endParaRPr kumimoji="1" lang="ja-JP" altLang="en-US" dirty="0"/>
          </a:p>
        </p:txBody>
      </p:sp>
      <p:sp>
        <p:nvSpPr>
          <p:cNvPr id="15"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6"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7"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22702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縦書きテキスト">
    <p:spTree>
      <p:nvGrpSpPr>
        <p:cNvPr id="1" name=""/>
        <p:cNvGrpSpPr/>
        <p:nvPr/>
      </p:nvGrpSpPr>
      <p:grpSpPr>
        <a:xfrm>
          <a:off x="0" y="0"/>
          <a:ext cx="0" cy="0"/>
          <a:chOff x="0" y="0"/>
          <a:chExt cx="0" cy="0"/>
        </a:xfrm>
      </p:grpSpPr>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8"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9"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
        <p:nvSpPr>
          <p:cNvPr id="10" name="タイトル 1"/>
          <p:cNvSpPr txBox="1">
            <a:spLocks/>
          </p:cNvSpPr>
          <p:nvPr userDrawn="1"/>
        </p:nvSpPr>
        <p:spPr>
          <a:xfrm>
            <a:off x="249479" y="274638"/>
            <a:ext cx="8645042" cy="586140"/>
          </a:xfrm>
          <a:prstGeom prst="rect">
            <a:avLst/>
          </a:prstGeom>
        </p:spPr>
        <p:txBody>
          <a:bodyPr/>
          <a:lstStyle>
            <a:lvl1pPr algn="l" defTabSz="457200" rtl="0" eaLnBrk="1" latinLnBrk="0" hangingPunct="1">
              <a:spcBef>
                <a:spcPct val="0"/>
              </a:spcBef>
              <a:buNone/>
              <a:defRPr kumimoji="1" sz="3200" kern="1200">
                <a:solidFill>
                  <a:schemeClr val="bg1"/>
                </a:solidFill>
                <a:latin typeface="+mj-lt"/>
                <a:ea typeface="+mj-ea"/>
                <a:cs typeface="+mj-cs"/>
              </a:defRPr>
            </a:lvl1p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14780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8"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9"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1275346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9" name="テキスト ボックス 8"/>
          <p:cNvSpPr txBox="1"/>
          <p:nvPr userDrawn="1"/>
        </p:nvSpPr>
        <p:spPr>
          <a:xfrm>
            <a:off x="40535" y="4134052"/>
            <a:ext cx="184666" cy="369332"/>
          </a:xfrm>
          <a:prstGeom prst="rect">
            <a:avLst/>
          </a:prstGeom>
          <a:noFill/>
        </p:spPr>
        <p:txBody>
          <a:bodyPr wrap="none" rtlCol="0">
            <a:spAutoFit/>
          </a:bodyPr>
          <a:lstStyle/>
          <a:p>
            <a:endParaRPr kumimoji="1" lang="ja-JP" altLang="en-US" dirty="0"/>
          </a:p>
        </p:txBody>
      </p:sp>
      <p:sp>
        <p:nvSpPr>
          <p:cNvPr id="21"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22"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23"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
        <p:nvSpPr>
          <p:cNvPr id="27" name="タイトル 26"/>
          <p:cNvSpPr>
            <a:spLocks noGrp="1"/>
          </p:cNvSpPr>
          <p:nvPr>
            <p:ph type="title"/>
          </p:nvPr>
        </p:nvSpPr>
        <p:spPr>
          <a:xfrm>
            <a:off x="237340" y="274638"/>
            <a:ext cx="8669320" cy="586140"/>
          </a:xfrm>
          <a:prstGeom prst="rect">
            <a:avLst/>
          </a:prstGeom>
        </p:spPr>
        <p:txBody>
          <a:bodyPr vert="horz"/>
          <a:lstStyle>
            <a:lvl1pPr>
              <a:defRPr>
                <a:solidFill>
                  <a:schemeClr val="bg1"/>
                </a:solidFill>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3985095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p:cNvSpPr/>
          <p:nvPr userDrawn="1"/>
        </p:nvSpPr>
        <p:spPr>
          <a:xfrm flipV="1">
            <a:off x="-85383" y="-125382"/>
            <a:ext cx="9306761" cy="7083017"/>
          </a:xfrm>
          <a:prstGeom prst="rect">
            <a:avLst/>
          </a:prstGeom>
          <a:solidFill>
            <a:srgbClr val="307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all">
                <a:solidFill>
                  <a:srgbClr val="FFFFFF"/>
                </a:solidFill>
              </a:defRPr>
            </a:lvl1pPr>
          </a:lstStyle>
          <a:p>
            <a:r>
              <a:rPr kumimoji="1" lang="ja-JP" altLang="en-US" dirty="0" smtClean="0"/>
              <a:t>マスター タイトルの書式設定</a:t>
            </a:r>
            <a:endParaRPr kumimoji="1" lang="ja-JP" altLang="en-US" dirty="0"/>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dirty="0" smtClean="0"/>
              <a:t>マスター テキストの書式設定</a:t>
            </a:r>
          </a:p>
        </p:txBody>
      </p:sp>
      <p:sp>
        <p:nvSpPr>
          <p:cNvPr id="15"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6"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7"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211008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12" name="日付プレースホルダー 3"/>
          <p:cNvSpPr>
            <a:spLocks noGrp="1"/>
          </p:cNvSpPr>
          <p:nvPr>
            <p:ph type="dt" sz="half" idx="10"/>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3"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4"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
        <p:nvSpPr>
          <p:cNvPr id="15" name="タイトル 1"/>
          <p:cNvSpPr txBox="1">
            <a:spLocks/>
          </p:cNvSpPr>
          <p:nvPr userDrawn="1"/>
        </p:nvSpPr>
        <p:spPr>
          <a:xfrm>
            <a:off x="249479" y="274638"/>
            <a:ext cx="8645042" cy="586140"/>
          </a:xfrm>
          <a:prstGeom prst="rect">
            <a:avLst/>
          </a:prstGeom>
        </p:spPr>
        <p:txBody>
          <a:bodyPr/>
          <a:lstStyle>
            <a:lvl1pPr algn="l" defTabSz="457200" rtl="0" eaLnBrk="1" latinLnBrk="0" hangingPunct="1">
              <a:spcBef>
                <a:spcPct val="0"/>
              </a:spcBef>
              <a:buNone/>
              <a:defRPr kumimoji="1" sz="3200" kern="1200">
                <a:solidFill>
                  <a:schemeClr val="bg1"/>
                </a:solidFill>
                <a:latin typeface="+mj-lt"/>
                <a:ea typeface="+mj-ea"/>
                <a:cs typeface="+mj-cs"/>
              </a:defRPr>
            </a:lvl1p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412090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13" name="日付プレースホルダー 3"/>
          <p:cNvSpPr>
            <a:spLocks noGrp="1"/>
          </p:cNvSpPr>
          <p:nvPr>
            <p:ph type="dt" sz="half" idx="10"/>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4" name="フッター プレースホルダー 4"/>
          <p:cNvSpPr>
            <a:spLocks noGrp="1"/>
          </p:cNvSpPr>
          <p:nvPr>
            <p:ph type="ftr" sz="quarter" idx="11"/>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5" name="スライド番号プレースホルダー 5"/>
          <p:cNvSpPr>
            <a:spLocks noGrp="1"/>
          </p:cNvSpPr>
          <p:nvPr>
            <p:ph type="sldNum" sz="quarter" idx="12"/>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
        <p:nvSpPr>
          <p:cNvPr id="16" name="タイトル 1"/>
          <p:cNvSpPr txBox="1">
            <a:spLocks/>
          </p:cNvSpPr>
          <p:nvPr userDrawn="1"/>
        </p:nvSpPr>
        <p:spPr>
          <a:xfrm>
            <a:off x="249479" y="274638"/>
            <a:ext cx="8645042" cy="586140"/>
          </a:xfrm>
          <a:prstGeom prst="rect">
            <a:avLst/>
          </a:prstGeom>
        </p:spPr>
        <p:txBody>
          <a:bodyPr/>
          <a:lstStyle>
            <a:lvl1pPr algn="l" defTabSz="457200" rtl="0" eaLnBrk="1" latinLnBrk="0" hangingPunct="1">
              <a:spcBef>
                <a:spcPct val="0"/>
              </a:spcBef>
              <a:buNone/>
              <a:defRPr kumimoji="1" sz="3200" kern="1200">
                <a:solidFill>
                  <a:schemeClr val="bg1"/>
                </a:solidFill>
                <a:latin typeface="+mj-lt"/>
                <a:ea typeface="+mj-ea"/>
                <a:cs typeface="+mj-cs"/>
              </a:defRPr>
            </a:lvl1p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3642995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13"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4"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5"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
        <p:nvSpPr>
          <p:cNvPr id="17" name="タイトル 26"/>
          <p:cNvSpPr>
            <a:spLocks noGrp="1"/>
          </p:cNvSpPr>
          <p:nvPr>
            <p:ph type="title"/>
          </p:nvPr>
        </p:nvSpPr>
        <p:spPr>
          <a:xfrm>
            <a:off x="237340" y="274638"/>
            <a:ext cx="8669320" cy="586140"/>
          </a:xfrm>
          <a:prstGeom prst="rect">
            <a:avLst/>
          </a:prstGeom>
        </p:spPr>
        <p:txBody>
          <a:bodyPr vert="horz"/>
          <a:lstStyle>
            <a:lvl1pPr>
              <a:defRPr>
                <a:solidFill>
                  <a:schemeClr val="bg1"/>
                </a:solidFill>
              </a:defRPr>
            </a:lvl1pPr>
          </a:lstStyle>
          <a:p>
            <a:r>
              <a:rPr kumimoji="1" lang="ja-JP" altLang="en-US" dirty="0" smtClean="0"/>
              <a:t>マスター タイトルの書式設定</a:t>
            </a:r>
            <a:endParaRPr kumimoji="1" lang="ja-JP" altLang="en-US" dirty="0"/>
          </a:p>
        </p:txBody>
      </p:sp>
    </p:spTree>
    <p:extLst>
      <p:ext uri="{BB962C8B-B14F-4D97-AF65-F5344CB8AC3E}">
        <p14:creationId xmlns:p14="http://schemas.microsoft.com/office/powerpoint/2010/main" val="2710804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12"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3"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4"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405533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8" name="日付プレースホルダー 3"/>
          <p:cNvSpPr>
            <a:spLocks noGrp="1"/>
          </p:cNvSpPr>
          <p:nvPr>
            <p:ph type="dt" sz="half" idx="10"/>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9"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0"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2445777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smtClean="0"/>
              <a:t>プレースホルダーまでドラッグするかアイコンをクリックして図を追加</a:t>
            </a:r>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8" name="日付プレースホルダー 3"/>
          <p:cNvSpPr>
            <a:spLocks noGrp="1"/>
          </p:cNvSpPr>
          <p:nvPr>
            <p:ph type="dt" sz="half" idx="10"/>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9"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0"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47708012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正方形/長方形 9"/>
          <p:cNvSpPr/>
          <p:nvPr userDrawn="1"/>
        </p:nvSpPr>
        <p:spPr>
          <a:xfrm flipV="1">
            <a:off x="-85383" y="0"/>
            <a:ext cx="9306761" cy="949794"/>
          </a:xfrm>
          <a:prstGeom prst="rect">
            <a:avLst/>
          </a:prstGeom>
          <a:solidFill>
            <a:srgbClr val="307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テキスト プレースホルダー 2"/>
          <p:cNvSpPr>
            <a:spLocks noGrp="1"/>
          </p:cNvSpPr>
          <p:nvPr>
            <p:ph type="body" idx="1"/>
          </p:nvPr>
        </p:nvSpPr>
        <p:spPr>
          <a:xfrm>
            <a:off x="457200" y="1058333"/>
            <a:ext cx="8229600" cy="5312903"/>
          </a:xfrm>
          <a:prstGeom prst="rect">
            <a:avLst/>
          </a:prstGeom>
        </p:spPr>
        <p:txBody>
          <a:bodyPr vert="horz" lIns="91440" tIns="45720" rIns="91440" bIns="45720" rtlCol="0">
            <a:normAutofit/>
          </a:body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16" name="正方形/長方形 15"/>
          <p:cNvSpPr/>
          <p:nvPr userDrawn="1"/>
        </p:nvSpPr>
        <p:spPr>
          <a:xfrm flipV="1">
            <a:off x="-85383" y="6464185"/>
            <a:ext cx="9306761" cy="601286"/>
          </a:xfrm>
          <a:prstGeom prst="rect">
            <a:avLst/>
          </a:prstGeom>
          <a:solidFill>
            <a:srgbClr val="307C8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日付プレースホルダー 3"/>
          <p:cNvSpPr>
            <a:spLocks noGrp="1"/>
          </p:cNvSpPr>
          <p:nvPr>
            <p:ph type="dt" sz="half" idx="2"/>
          </p:nvPr>
        </p:nvSpPr>
        <p:spPr>
          <a:xfrm>
            <a:off x="457200" y="6492305"/>
            <a:ext cx="2133600" cy="365125"/>
          </a:xfrm>
          <a:prstGeom prst="rect">
            <a:avLst/>
          </a:prstGeom>
        </p:spPr>
        <p:txBody>
          <a:bodyPr/>
          <a:lstStyle>
            <a:lvl1pPr algn="l">
              <a:defRPr sz="1200">
                <a:solidFill>
                  <a:srgbClr val="FFFFFF"/>
                </a:solidFill>
              </a:defRPr>
            </a:lvl1pPr>
          </a:lstStyle>
          <a:p>
            <a:r>
              <a:rPr lang="en-US" altLang="ja-JP" smtClean="0"/>
              <a:t>16/06/09</a:t>
            </a:r>
            <a:endParaRPr lang="ja-JP" altLang="en-US" dirty="0"/>
          </a:p>
        </p:txBody>
      </p:sp>
      <p:sp>
        <p:nvSpPr>
          <p:cNvPr id="18" name="フッター プレースホルダー 4"/>
          <p:cNvSpPr>
            <a:spLocks noGrp="1"/>
          </p:cNvSpPr>
          <p:nvPr>
            <p:ph type="ftr" sz="quarter" idx="3"/>
          </p:nvPr>
        </p:nvSpPr>
        <p:spPr>
          <a:xfrm>
            <a:off x="3124200" y="6492305"/>
            <a:ext cx="2895600" cy="365125"/>
          </a:xfrm>
          <a:prstGeom prst="rect">
            <a:avLst/>
          </a:prstGeom>
        </p:spPr>
        <p:txBody>
          <a:bodyPr/>
          <a:lstStyle>
            <a:lvl1pPr algn="ctr">
              <a:defRPr sz="1200">
                <a:solidFill>
                  <a:srgbClr val="FFFFFF"/>
                </a:solidFill>
              </a:defRPr>
            </a:lvl1pPr>
          </a:lstStyle>
          <a:p>
            <a:r>
              <a:rPr lang="nb-NO" altLang="ja-JP" smtClean="0"/>
              <a:t>JSAI 2016</a:t>
            </a:r>
            <a:endParaRPr lang="ja-JP" altLang="en-US" dirty="0"/>
          </a:p>
        </p:txBody>
      </p:sp>
      <p:sp>
        <p:nvSpPr>
          <p:cNvPr id="19" name="スライド番号プレースホルダー 5"/>
          <p:cNvSpPr>
            <a:spLocks noGrp="1"/>
          </p:cNvSpPr>
          <p:nvPr>
            <p:ph type="sldNum" sz="quarter" idx="4"/>
          </p:nvPr>
        </p:nvSpPr>
        <p:spPr>
          <a:xfrm>
            <a:off x="6553200" y="6492305"/>
            <a:ext cx="2133600" cy="365125"/>
          </a:xfrm>
          <a:prstGeom prst="rect">
            <a:avLst/>
          </a:prstGeom>
        </p:spPr>
        <p:txBody>
          <a:bodyPr/>
          <a:lstStyle>
            <a:lvl1pPr algn="r">
              <a:defRPr sz="1200">
                <a:solidFill>
                  <a:srgbClr val="FFFFFF"/>
                </a:solidFill>
              </a:defRPr>
            </a:lvl1pPr>
          </a:lstStyle>
          <a:p>
            <a:fld id="{98200A20-3F20-C14E-8047-67803A4214AF}" type="slidenum">
              <a:rPr lang="ja-JP" altLang="en-US" smtClean="0"/>
              <a:pPr/>
              <a:t>‹#›</a:t>
            </a:fld>
            <a:endParaRPr lang="ja-JP" altLang="en-US" dirty="0"/>
          </a:p>
        </p:txBody>
      </p:sp>
    </p:spTree>
    <p:extLst>
      <p:ext uri="{BB962C8B-B14F-4D97-AF65-F5344CB8AC3E}">
        <p14:creationId xmlns:p14="http://schemas.microsoft.com/office/powerpoint/2010/main" val="3978496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457200" rtl="0" eaLnBrk="1" latinLnBrk="0" hangingPunct="1">
        <a:spcBef>
          <a:spcPct val="0"/>
        </a:spcBef>
        <a:buNone/>
        <a:defRPr kumimoji="1" sz="32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web.tuat.ac.jp/~smrc/drcenter.html" TargetMode="Externa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4000" dirty="0" smtClean="0"/>
              <a:t>交通オントロジーと</a:t>
            </a:r>
            <a:r>
              <a:rPr lang="en-US" altLang="ja-JP" sz="4000" dirty="0" smtClean="0"/>
              <a:t/>
            </a:r>
            <a:br>
              <a:rPr lang="en-US" altLang="ja-JP" sz="4000" dirty="0" smtClean="0"/>
            </a:br>
            <a:r>
              <a:rPr lang="ja-JP" altLang="en-US" sz="4000" dirty="0" smtClean="0"/>
              <a:t>説明生成に基づく交通危険予測</a:t>
            </a:r>
            <a:endParaRPr kumimoji="1" lang="ja-JP" altLang="en-US" sz="4000" dirty="0"/>
          </a:p>
        </p:txBody>
      </p:sp>
      <p:sp>
        <p:nvSpPr>
          <p:cNvPr id="3" name="サブタイトル 2"/>
          <p:cNvSpPr>
            <a:spLocks noGrp="1"/>
          </p:cNvSpPr>
          <p:nvPr>
            <p:ph type="subTitle" idx="1"/>
          </p:nvPr>
        </p:nvSpPr>
        <p:spPr>
          <a:xfrm>
            <a:off x="1371600" y="3886200"/>
            <a:ext cx="6400800" cy="2584116"/>
          </a:xfrm>
        </p:spPr>
        <p:txBody>
          <a:bodyPr anchor="ctr">
            <a:normAutofit/>
          </a:bodyPr>
          <a:lstStyle/>
          <a:p>
            <a:r>
              <a:rPr lang="ja-JP" altLang="en-US" sz="2400" b="1" u="sng" dirty="0" smtClean="0"/>
              <a:t>高橋</a:t>
            </a:r>
            <a:r>
              <a:rPr lang="en-US" altLang="ja-JP" sz="2400" b="1" u="sng" dirty="0" smtClean="0"/>
              <a:t> </a:t>
            </a:r>
            <a:r>
              <a:rPr lang="ja-JP" altLang="en-US" sz="2400" b="1" u="sng" dirty="0" smtClean="0"/>
              <a:t>諒</a:t>
            </a:r>
            <a:r>
              <a:rPr lang="en-US" altLang="ja-JP" sz="2400" dirty="0" smtClean="0"/>
              <a:t> (</a:t>
            </a:r>
            <a:r>
              <a:rPr lang="ja-JP" altLang="en-US" sz="2400" dirty="0" smtClean="0"/>
              <a:t>東北大</a:t>
            </a:r>
            <a:r>
              <a:rPr lang="en-US" altLang="ja-JP" sz="2400" dirty="0" smtClean="0"/>
              <a:t>),</a:t>
            </a:r>
            <a:br>
              <a:rPr lang="en-US" altLang="ja-JP" sz="2400" dirty="0" smtClean="0"/>
            </a:br>
            <a:r>
              <a:rPr lang="ja-JP" altLang="en-US" sz="2400" dirty="0" smtClean="0"/>
              <a:t>井之上</a:t>
            </a:r>
            <a:r>
              <a:rPr lang="en-US" altLang="ja-JP" sz="2400" dirty="0" smtClean="0"/>
              <a:t> </a:t>
            </a:r>
            <a:r>
              <a:rPr lang="ja-JP" altLang="en-US" sz="2400" dirty="0" smtClean="0"/>
              <a:t>直也</a:t>
            </a:r>
            <a:r>
              <a:rPr lang="en-US" altLang="ja-JP" sz="2400" dirty="0" smtClean="0"/>
              <a:t> (</a:t>
            </a:r>
            <a:r>
              <a:rPr lang="ja-JP" altLang="en-US" sz="2400" dirty="0" smtClean="0"/>
              <a:t>東北大</a:t>
            </a:r>
            <a:r>
              <a:rPr lang="en-US" altLang="ja-JP" sz="2400" dirty="0" smtClean="0"/>
              <a:t>),</a:t>
            </a:r>
            <a:r>
              <a:rPr lang="en-US" altLang="ja-JP" sz="2400" dirty="0"/>
              <a:t/>
            </a:r>
            <a:br>
              <a:rPr lang="en-US" altLang="ja-JP" sz="2400" dirty="0"/>
            </a:br>
            <a:r>
              <a:rPr lang="ja-JP" altLang="en-US" sz="2400" dirty="0" smtClean="0"/>
              <a:t>栗谷</a:t>
            </a:r>
            <a:r>
              <a:rPr lang="en-US" altLang="ja-JP" sz="2400" dirty="0" smtClean="0"/>
              <a:t> </a:t>
            </a:r>
            <a:r>
              <a:rPr lang="ja-JP" altLang="en-US" sz="2400" dirty="0" smtClean="0"/>
              <a:t>康隆</a:t>
            </a:r>
            <a:r>
              <a:rPr lang="en-US" altLang="ja-JP" sz="2400" dirty="0" smtClean="0"/>
              <a:t> (DENSO CORPORATION),</a:t>
            </a:r>
            <a:br>
              <a:rPr lang="en-US" altLang="ja-JP" sz="2400" dirty="0" smtClean="0"/>
            </a:br>
            <a:r>
              <a:rPr lang="ja-JP" altLang="en-US" sz="2400" dirty="0" smtClean="0"/>
              <a:t>山本</a:t>
            </a:r>
            <a:r>
              <a:rPr lang="en-US" altLang="ja-JP" sz="2400" dirty="0" smtClean="0"/>
              <a:t> </a:t>
            </a:r>
            <a:r>
              <a:rPr lang="ja-JP" altLang="en-US" sz="2400" dirty="0" smtClean="0"/>
              <a:t>風人</a:t>
            </a:r>
            <a:r>
              <a:rPr lang="en-US" altLang="ja-JP" sz="2400" dirty="0" smtClean="0"/>
              <a:t> (</a:t>
            </a:r>
            <a:r>
              <a:rPr lang="ja-JP" altLang="en-US" sz="2400" dirty="0" smtClean="0"/>
              <a:t>東北大</a:t>
            </a:r>
            <a:r>
              <a:rPr lang="en-US" altLang="ja-JP" sz="2400" dirty="0" smtClean="0"/>
              <a:t>),</a:t>
            </a:r>
            <a:br>
              <a:rPr lang="en-US" altLang="ja-JP" sz="2400" dirty="0" smtClean="0"/>
            </a:br>
            <a:r>
              <a:rPr lang="ja-JP" altLang="en-US" sz="2400" dirty="0" smtClean="0"/>
              <a:t>乾</a:t>
            </a:r>
            <a:r>
              <a:rPr lang="en-US" altLang="ja-JP" sz="2400" dirty="0" smtClean="0"/>
              <a:t> </a:t>
            </a:r>
            <a:r>
              <a:rPr lang="ja-JP" altLang="en-US" sz="2400" dirty="0" smtClean="0"/>
              <a:t>健太郎</a:t>
            </a:r>
            <a:r>
              <a:rPr lang="en-US" altLang="ja-JP" sz="2400" dirty="0" smtClean="0"/>
              <a:t> (</a:t>
            </a:r>
            <a:r>
              <a:rPr lang="ja-JP" altLang="en-US" sz="2400" dirty="0" smtClean="0"/>
              <a:t>東北大</a:t>
            </a:r>
            <a:r>
              <a:rPr lang="en-US" altLang="ja-JP" sz="2400" dirty="0" smtClean="0"/>
              <a:t>)</a:t>
            </a:r>
          </a:p>
        </p:txBody>
      </p:sp>
    </p:spTree>
    <p:extLst>
      <p:ext uri="{BB962C8B-B14F-4D97-AF65-F5344CB8AC3E}">
        <p14:creationId xmlns:p14="http://schemas.microsoft.com/office/powerpoint/2010/main" val="1715582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10</a:t>
            </a:fld>
            <a:endParaRPr lang="ja-JP" altLang="en-US" dirty="0"/>
          </a:p>
        </p:txBody>
      </p:sp>
      <p:sp>
        <p:nvSpPr>
          <p:cNvPr id="6" name="タイトル 5"/>
          <p:cNvSpPr>
            <a:spLocks noGrp="1"/>
          </p:cNvSpPr>
          <p:nvPr>
            <p:ph type="title"/>
          </p:nvPr>
        </p:nvSpPr>
        <p:spPr/>
        <p:txBody>
          <a:bodyPr/>
          <a:lstStyle/>
          <a:p>
            <a:r>
              <a:rPr kumimoji="1" lang="ja-JP" altLang="en-US" dirty="0" smtClean="0"/>
              <a:t>危険予測の枠組み</a:t>
            </a:r>
            <a:endParaRPr kumimoji="1" lang="ja-JP" altLang="en-US" dirty="0"/>
          </a:p>
        </p:txBody>
      </p:sp>
      <p:sp>
        <p:nvSpPr>
          <p:cNvPr id="7" name="平行四辺形 6"/>
          <p:cNvSpPr/>
          <p:nvPr/>
        </p:nvSpPr>
        <p:spPr>
          <a:xfrm>
            <a:off x="2636302" y="1549337"/>
            <a:ext cx="1867568"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シーン記述</a:t>
            </a:r>
            <a:endParaRPr kumimoji="1" lang="ja-JP" altLang="en-US" sz="2000" dirty="0"/>
          </a:p>
        </p:txBody>
      </p:sp>
      <p:sp>
        <p:nvSpPr>
          <p:cNvPr id="8" name="円柱 7"/>
          <p:cNvSpPr/>
          <p:nvPr/>
        </p:nvSpPr>
        <p:spPr>
          <a:xfrm>
            <a:off x="424100" y="2370677"/>
            <a:ext cx="1937857" cy="1041019"/>
          </a:xfrm>
          <a:prstGeom prst="can">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smtClean="0"/>
              <a:t>都市交通に関する</a:t>
            </a:r>
            <a:r>
              <a:rPr kumimoji="1" lang="en-US" altLang="ja-JP" sz="2000" dirty="0" smtClean="0"/>
              <a:t/>
            </a:r>
            <a:br>
              <a:rPr kumimoji="1" lang="en-US" altLang="ja-JP" sz="2000" dirty="0" smtClean="0"/>
            </a:br>
            <a:r>
              <a:rPr kumimoji="1" lang="ja-JP" altLang="en-US" sz="2000" dirty="0" smtClean="0"/>
              <a:t>知識ベース</a:t>
            </a:r>
          </a:p>
        </p:txBody>
      </p:sp>
      <p:sp>
        <p:nvSpPr>
          <p:cNvPr id="9" name="正方形/長方形 8"/>
          <p:cNvSpPr/>
          <p:nvPr/>
        </p:nvSpPr>
        <p:spPr>
          <a:xfrm>
            <a:off x="2848258" y="2516202"/>
            <a:ext cx="1444058" cy="74997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dirty="0" smtClean="0"/>
              <a:t>仮説推論</a:t>
            </a:r>
            <a:r>
              <a:rPr lang="en-US" altLang="ja-JP" sz="2000" dirty="0"/>
              <a:t/>
            </a:r>
            <a:br>
              <a:rPr lang="en-US" altLang="ja-JP" sz="2000" dirty="0"/>
            </a:br>
            <a:r>
              <a:rPr lang="ja-JP" altLang="en-US" sz="1600" dirty="0" smtClean="0"/>
              <a:t>（論理推論）</a:t>
            </a:r>
            <a:endParaRPr kumimoji="1" lang="ja-JP" altLang="en-US" dirty="0" smtClean="0"/>
          </a:p>
        </p:txBody>
      </p:sp>
      <p:sp>
        <p:nvSpPr>
          <p:cNvPr id="11" name="正方形/長方形 10"/>
          <p:cNvSpPr/>
          <p:nvPr/>
        </p:nvSpPr>
        <p:spPr>
          <a:xfrm>
            <a:off x="2157845" y="3777054"/>
            <a:ext cx="2824884" cy="103930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sp>
        <p:nvSpPr>
          <p:cNvPr id="13" name="平行四辺形 12"/>
          <p:cNvSpPr/>
          <p:nvPr/>
        </p:nvSpPr>
        <p:spPr>
          <a:xfrm>
            <a:off x="205436" y="4052646"/>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定量情報</a:t>
            </a:r>
            <a:endParaRPr kumimoji="1" lang="ja-JP" altLang="en-US" sz="2000" dirty="0"/>
          </a:p>
        </p:txBody>
      </p:sp>
      <p:cxnSp>
        <p:nvCxnSpPr>
          <p:cNvPr id="15" name="直線矢印コネクタ 14"/>
          <p:cNvCxnSpPr>
            <a:stCxn id="7" idx="4"/>
          </p:cNvCxnSpPr>
          <p:nvPr/>
        </p:nvCxnSpPr>
        <p:spPr>
          <a:xfrm>
            <a:off x="3570086" y="2025786"/>
            <a:ext cx="201" cy="40658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直線矢印コネクタ 17"/>
          <p:cNvCxnSpPr>
            <a:stCxn id="9" idx="2"/>
          </p:cNvCxnSpPr>
          <p:nvPr/>
        </p:nvCxnSpPr>
        <p:spPr>
          <a:xfrm>
            <a:off x="3570287" y="3266172"/>
            <a:ext cx="0" cy="4171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9" name="直線矢印コネクタ 28"/>
          <p:cNvCxnSpPr>
            <a:stCxn id="8" idx="4"/>
          </p:cNvCxnSpPr>
          <p:nvPr/>
        </p:nvCxnSpPr>
        <p:spPr>
          <a:xfrm>
            <a:off x="2361957" y="2891187"/>
            <a:ext cx="40202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2" name="直線矢印コネクタ 31"/>
          <p:cNvCxnSpPr>
            <a:stCxn id="13" idx="2"/>
          </p:cNvCxnSpPr>
          <p:nvPr/>
        </p:nvCxnSpPr>
        <p:spPr>
          <a:xfrm>
            <a:off x="1737390" y="4290871"/>
            <a:ext cx="3247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8" name="テキスト ボックス 57"/>
          <p:cNvSpPr txBox="1"/>
          <p:nvPr/>
        </p:nvSpPr>
        <p:spPr>
          <a:xfrm>
            <a:off x="3247121" y="1180005"/>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59" name="テキスト ボックス 58"/>
          <p:cNvSpPr txBox="1"/>
          <p:nvPr/>
        </p:nvSpPr>
        <p:spPr>
          <a:xfrm>
            <a:off x="675740" y="3683314"/>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70" name="平行四辺形 69"/>
          <p:cNvSpPr/>
          <p:nvPr/>
        </p:nvSpPr>
        <p:spPr>
          <a:xfrm>
            <a:off x="2636302" y="5315756"/>
            <a:ext cx="1867568" cy="66341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t>スコア付き</a:t>
            </a:r>
            <a:r>
              <a:rPr lang="en-US" altLang="ja-JP" sz="1600" dirty="0" smtClean="0"/>
              <a:t/>
            </a:r>
            <a:br>
              <a:rPr lang="en-US" altLang="ja-JP" sz="1600" dirty="0" smtClean="0"/>
            </a:br>
            <a:r>
              <a:rPr lang="ja-JP" altLang="en-US" sz="2000" dirty="0" smtClean="0"/>
              <a:t>危険</a:t>
            </a:r>
            <a:endParaRPr kumimoji="1" lang="ja-JP" altLang="en-US" sz="2000" dirty="0"/>
          </a:p>
        </p:txBody>
      </p:sp>
      <p:sp>
        <p:nvSpPr>
          <p:cNvPr id="71" name="テキスト ボックス 70"/>
          <p:cNvSpPr txBox="1"/>
          <p:nvPr/>
        </p:nvSpPr>
        <p:spPr>
          <a:xfrm>
            <a:off x="3274741" y="5979173"/>
            <a:ext cx="646331" cy="369332"/>
          </a:xfrm>
          <a:prstGeom prst="rect">
            <a:avLst/>
          </a:prstGeom>
          <a:noFill/>
          <a:ln w="12700" cmpd="sng">
            <a:solidFill>
              <a:schemeClr val="tx1"/>
            </a:solidFill>
          </a:ln>
        </p:spPr>
        <p:txBody>
          <a:bodyPr wrap="none" rtlCol="0">
            <a:spAutoFit/>
          </a:bodyPr>
          <a:lstStyle/>
          <a:p>
            <a:r>
              <a:rPr kumimoji="1" lang="ja-JP" altLang="en-US" dirty="0" smtClean="0"/>
              <a:t>出力</a:t>
            </a:r>
            <a:endParaRPr kumimoji="1" lang="ja-JP" altLang="en-US" dirty="0"/>
          </a:p>
        </p:txBody>
      </p:sp>
      <p:cxnSp>
        <p:nvCxnSpPr>
          <p:cNvPr id="73" name="直線矢印コネクタ 72"/>
          <p:cNvCxnSpPr>
            <a:stCxn id="11" idx="2"/>
          </p:cNvCxnSpPr>
          <p:nvPr/>
        </p:nvCxnSpPr>
        <p:spPr>
          <a:xfrm flipH="1">
            <a:off x="3570086" y="4816362"/>
            <a:ext cx="201" cy="4014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7" name="二等辺三角形 56"/>
          <p:cNvSpPr/>
          <p:nvPr/>
        </p:nvSpPr>
        <p:spPr>
          <a:xfrm rot="10800000">
            <a:off x="6849167" y="3876919"/>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graphicFrame>
        <p:nvGraphicFramePr>
          <p:cNvPr id="60" name="表 59"/>
          <p:cNvGraphicFramePr>
            <a:graphicFrameLocks noGrp="1"/>
          </p:cNvGraphicFramePr>
          <p:nvPr>
            <p:extLst>
              <p:ext uri="{D42A27DB-BD31-4B8C-83A1-F6EECF244321}">
                <p14:modId xmlns:p14="http://schemas.microsoft.com/office/powerpoint/2010/main" val="1067084095"/>
              </p:ext>
            </p:extLst>
          </p:nvPr>
        </p:nvGraphicFramePr>
        <p:xfrm>
          <a:off x="5260738" y="4303516"/>
          <a:ext cx="3674569" cy="1960880"/>
        </p:xfrm>
        <a:graphic>
          <a:graphicData uri="http://schemas.openxmlformats.org/drawingml/2006/table">
            <a:tbl>
              <a:tblPr firstRow="1" bandRow="1">
                <a:tableStyleId>{5C22544A-7EE6-4342-B048-85BDC9FD1C3A}</a:tableStyleId>
              </a:tblPr>
              <a:tblGrid>
                <a:gridCol w="888022"/>
                <a:gridCol w="27865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r>
                        <a:rPr kumimoji="1" lang="ja-JP" altLang="en-US" sz="1600" b="0" dirty="0" smtClean="0"/>
                        <a:t>（その説明）</a:t>
                      </a:r>
                      <a:endParaRPr kumimoji="1" lang="ja-JP" altLang="en-US" sz="1600" b="0" dirty="0"/>
                    </a:p>
                  </a:txBody>
                  <a:tcPr/>
                </a:tc>
              </a:tr>
              <a:tr h="370840">
                <a:tc>
                  <a:txBody>
                    <a:bodyPr/>
                    <a:lstStyle/>
                    <a:p>
                      <a:r>
                        <a:rPr kumimoji="1" lang="en-US" altLang="ja-JP" dirty="0" smtClean="0"/>
                        <a:t>3000</a:t>
                      </a:r>
                      <a:endParaRPr kumimoji="1" lang="ja-JP" altLang="en-US" dirty="0"/>
                    </a:p>
                  </a:txBody>
                  <a:tcPr/>
                </a:tc>
                <a:tc>
                  <a:txBody>
                    <a:bodyPr/>
                    <a:lstStyle/>
                    <a:p>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sz="1600" dirty="0" smtClean="0"/>
                        <a:t>（人</a:t>
                      </a:r>
                      <a:r>
                        <a:rPr kumimoji="1" lang="en-US" altLang="ja-JP" sz="1600" dirty="0" smtClean="0"/>
                        <a:t> P </a:t>
                      </a:r>
                      <a:r>
                        <a:rPr kumimoji="1" lang="ja-JP" altLang="en-US" sz="1600" dirty="0" smtClean="0"/>
                        <a:t>を乗せるため）</a:t>
                      </a:r>
                      <a:endParaRPr kumimoji="1" lang="ja-JP" altLang="en-US" sz="1600" dirty="0"/>
                    </a:p>
                  </a:txBody>
                  <a:tcPr/>
                </a:tc>
              </a:tr>
              <a:tr h="370840">
                <a:tc>
                  <a:txBody>
                    <a:bodyPr/>
                    <a:lstStyle/>
                    <a:p>
                      <a:r>
                        <a:rPr kumimoji="1" lang="en-US" altLang="ja-JP" dirty="0" smtClean="0"/>
                        <a:t>4000</a:t>
                      </a:r>
                      <a:endParaRPr kumimoji="1" lang="ja-JP" altLang="en-US" dirty="0"/>
                    </a:p>
                  </a:txBody>
                  <a:tcPr/>
                </a:tc>
                <a:tc>
                  <a:txBody>
                    <a:bodyPr/>
                    <a:lstStyle/>
                    <a:p>
                      <a:r>
                        <a:rPr kumimoji="1" lang="ja-JP" altLang="en-US" dirty="0" smtClean="0"/>
                        <a:t>歩行者</a:t>
                      </a:r>
                      <a:r>
                        <a:rPr kumimoji="1" lang="en-US" altLang="ja-JP" dirty="0" smtClean="0"/>
                        <a:t> P </a:t>
                      </a:r>
                      <a:r>
                        <a:rPr kumimoji="1" lang="ja-JP" altLang="en-US" dirty="0" smtClean="0"/>
                        <a:t>が横断</a:t>
                      </a:r>
                      <a:r>
                        <a:rPr kumimoji="1" lang="en-US" altLang="ja-JP" dirty="0" smtClean="0"/>
                        <a:t/>
                      </a:r>
                      <a:br>
                        <a:rPr kumimoji="1" lang="en-US" altLang="ja-JP" dirty="0" smtClean="0"/>
                      </a:br>
                      <a:r>
                        <a:rPr kumimoji="1" lang="ja-JP" altLang="en-US" sz="1600" dirty="0" smtClean="0"/>
                        <a:t>（対岸の歩道に行くため）</a:t>
                      </a:r>
                      <a:endParaRPr kumimoji="1" lang="ja-JP" altLang="en-US" sz="1600"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grpSp>
        <p:nvGrpSpPr>
          <p:cNvPr id="61" name="図形グループ 60"/>
          <p:cNvGrpSpPr/>
          <p:nvPr/>
        </p:nvGrpSpPr>
        <p:grpSpPr>
          <a:xfrm>
            <a:off x="5406824" y="1153389"/>
            <a:ext cx="3354948" cy="2590441"/>
            <a:chOff x="5406824" y="1153389"/>
            <a:chExt cx="3354948" cy="2590441"/>
          </a:xfrm>
        </p:grpSpPr>
        <p:grpSp>
          <p:nvGrpSpPr>
            <p:cNvPr id="62" name="図形グループ 61"/>
            <p:cNvGrpSpPr/>
            <p:nvPr/>
          </p:nvGrpSpPr>
          <p:grpSpPr>
            <a:xfrm>
              <a:off x="5406824" y="1153389"/>
              <a:ext cx="3354948" cy="2590441"/>
              <a:chOff x="5406824" y="1153389"/>
              <a:chExt cx="3354948" cy="2590441"/>
            </a:xfrm>
          </p:grpSpPr>
          <p:pic>
            <p:nvPicPr>
              <p:cNvPr id="65" name="図 64"/>
              <p:cNvPicPr>
                <a:picLocks noChangeAspect="1"/>
              </p:cNvPicPr>
              <p:nvPr/>
            </p:nvPicPr>
            <p:blipFill rotWithShape="1">
              <a:blip r:embed="rId3"/>
              <a:srcRect l="6929" t="15440" r="21942" b="37390"/>
              <a:stretch/>
            </p:blipFill>
            <p:spPr>
              <a:xfrm>
                <a:off x="5423341" y="1164338"/>
                <a:ext cx="3327483" cy="1869040"/>
              </a:xfrm>
              <a:prstGeom prst="rect">
                <a:avLst/>
              </a:prstGeom>
            </p:spPr>
            <p:style>
              <a:lnRef idx="2">
                <a:schemeClr val="dk1"/>
              </a:lnRef>
              <a:fillRef idx="1">
                <a:schemeClr val="lt1"/>
              </a:fillRef>
              <a:effectRef idx="0">
                <a:schemeClr val="dk1"/>
              </a:effectRef>
              <a:fontRef idx="minor">
                <a:schemeClr val="dk1"/>
              </a:fontRef>
            </p:style>
          </p:pic>
          <p:sp>
            <p:nvSpPr>
              <p:cNvPr id="66" name="テキスト ボックス 65"/>
              <p:cNvSpPr txBox="1"/>
              <p:nvPr/>
            </p:nvSpPr>
            <p:spPr>
              <a:xfrm>
                <a:off x="5406824" y="2728167"/>
                <a:ext cx="33549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t>論理式</a:t>
                </a:r>
                <a:r>
                  <a:rPr lang="ja-JP" altLang="en-US" sz="2000" dirty="0" smtClean="0"/>
                  <a:t>：</a:t>
                </a:r>
                <a:endParaRPr kumimoji="1" lang="en-US" altLang="ja-JP" sz="2000" dirty="0" smtClean="0"/>
              </a:p>
              <a:p>
                <a:r>
                  <a:rPr kumimoji="1" lang="en-US" altLang="ja-JP" sz="2000" dirty="0" smtClean="0"/>
                  <a:t>Adult(P), Taxi(T), Me(Me)</a:t>
                </a:r>
              </a:p>
              <a:p>
                <a:r>
                  <a:rPr kumimoji="1" lang="en-US" altLang="ja-JP" sz="2000" dirty="0" err="1" smtClean="0"/>
                  <a:t>LeftFrontOf</a:t>
                </a:r>
                <a:r>
                  <a:rPr kumimoji="1" lang="en-US" altLang="ja-JP" sz="2000" dirty="0" smtClean="0"/>
                  <a:t>(T, P), </a:t>
                </a:r>
                <a:r>
                  <a:rPr kumimoji="1" lang="is-IS" altLang="ja-JP" sz="2000" dirty="0" smtClean="0"/>
                  <a:t>…</a:t>
                </a:r>
                <a:endParaRPr kumimoji="1" lang="en-US" altLang="ja-JP" sz="2000" dirty="0" smtClean="0"/>
              </a:p>
            </p:txBody>
          </p:sp>
          <p:sp>
            <p:nvSpPr>
              <p:cNvPr id="68" name="テキスト ボックス 67"/>
              <p:cNvSpPr txBox="1"/>
              <p:nvPr/>
            </p:nvSpPr>
            <p:spPr>
              <a:xfrm>
                <a:off x="5413985" y="1153389"/>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交通シーン</a:t>
                </a:r>
                <a:endParaRPr kumimoji="1" lang="ja-JP" altLang="en-US" dirty="0"/>
              </a:p>
            </p:txBody>
          </p:sp>
        </p:grpSp>
        <p:cxnSp>
          <p:nvCxnSpPr>
            <p:cNvPr id="63" name="直線矢印コネクタ 62"/>
            <p:cNvCxnSpPr/>
            <p:nvPr/>
          </p:nvCxnSpPr>
          <p:spPr>
            <a:xfrm flipV="1">
              <a:off x="7006345" y="2493960"/>
              <a:ext cx="0" cy="61913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64" name="直線矢印コネクタ 63"/>
            <p:cNvCxnSpPr/>
            <p:nvPr/>
          </p:nvCxnSpPr>
          <p:spPr>
            <a:xfrm flipV="1">
              <a:off x="6253606" y="2336796"/>
              <a:ext cx="128481" cy="776294"/>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97790111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11</a:t>
            </a:fld>
            <a:endParaRPr lang="ja-JP" altLang="en-US" dirty="0"/>
          </a:p>
        </p:txBody>
      </p:sp>
      <p:sp>
        <p:nvSpPr>
          <p:cNvPr id="6" name="タイトル 5"/>
          <p:cNvSpPr>
            <a:spLocks noGrp="1"/>
          </p:cNvSpPr>
          <p:nvPr>
            <p:ph type="title"/>
          </p:nvPr>
        </p:nvSpPr>
        <p:spPr/>
        <p:txBody>
          <a:bodyPr/>
          <a:lstStyle/>
          <a:p>
            <a:r>
              <a:rPr kumimoji="1" lang="ja-JP" altLang="en-US" dirty="0" smtClean="0"/>
              <a:t>危険予測の枠組み</a:t>
            </a:r>
            <a:endParaRPr kumimoji="1" lang="ja-JP" altLang="en-US" dirty="0"/>
          </a:p>
        </p:txBody>
      </p:sp>
      <p:sp>
        <p:nvSpPr>
          <p:cNvPr id="7" name="平行四辺形 6"/>
          <p:cNvSpPr/>
          <p:nvPr/>
        </p:nvSpPr>
        <p:spPr>
          <a:xfrm>
            <a:off x="2636302" y="1549337"/>
            <a:ext cx="1867568"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シーン記述</a:t>
            </a:r>
            <a:endParaRPr kumimoji="1" lang="ja-JP" altLang="en-US" sz="2000" dirty="0"/>
          </a:p>
        </p:txBody>
      </p:sp>
      <p:sp>
        <p:nvSpPr>
          <p:cNvPr id="8" name="円柱 7"/>
          <p:cNvSpPr/>
          <p:nvPr/>
        </p:nvSpPr>
        <p:spPr>
          <a:xfrm>
            <a:off x="424100" y="2370677"/>
            <a:ext cx="1937857" cy="1041019"/>
          </a:xfrm>
          <a:prstGeom prst="can">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smtClean="0"/>
              <a:t>都市交通に関する</a:t>
            </a:r>
            <a:r>
              <a:rPr kumimoji="1" lang="en-US" altLang="ja-JP" sz="2000" dirty="0" smtClean="0"/>
              <a:t/>
            </a:r>
            <a:br>
              <a:rPr kumimoji="1" lang="en-US" altLang="ja-JP" sz="2000" dirty="0" smtClean="0"/>
            </a:br>
            <a:r>
              <a:rPr kumimoji="1" lang="ja-JP" altLang="en-US" sz="2000" dirty="0" smtClean="0"/>
              <a:t>知識ベース</a:t>
            </a:r>
          </a:p>
        </p:txBody>
      </p:sp>
      <p:sp>
        <p:nvSpPr>
          <p:cNvPr id="9" name="正方形/長方形 8"/>
          <p:cNvSpPr/>
          <p:nvPr/>
        </p:nvSpPr>
        <p:spPr>
          <a:xfrm>
            <a:off x="2848258" y="2516202"/>
            <a:ext cx="1444058" cy="74997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dirty="0" smtClean="0"/>
              <a:t>仮説推論</a:t>
            </a:r>
            <a:r>
              <a:rPr lang="en-US" altLang="ja-JP" sz="2000" dirty="0"/>
              <a:t/>
            </a:r>
            <a:br>
              <a:rPr lang="en-US" altLang="ja-JP" sz="2000" dirty="0"/>
            </a:br>
            <a:r>
              <a:rPr lang="ja-JP" altLang="en-US" sz="1600" dirty="0" smtClean="0"/>
              <a:t>（論理推論）</a:t>
            </a:r>
            <a:endParaRPr kumimoji="1" lang="ja-JP" altLang="en-US" dirty="0" smtClean="0"/>
          </a:p>
        </p:txBody>
      </p:sp>
      <p:sp>
        <p:nvSpPr>
          <p:cNvPr id="11" name="正方形/長方形 10"/>
          <p:cNvSpPr/>
          <p:nvPr/>
        </p:nvSpPr>
        <p:spPr>
          <a:xfrm>
            <a:off x="2157845" y="3777054"/>
            <a:ext cx="2824884" cy="103930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sp>
        <p:nvSpPr>
          <p:cNvPr id="13" name="平行四辺形 12"/>
          <p:cNvSpPr/>
          <p:nvPr/>
        </p:nvSpPr>
        <p:spPr>
          <a:xfrm>
            <a:off x="205436" y="4052646"/>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定量情報</a:t>
            </a:r>
            <a:endParaRPr kumimoji="1" lang="ja-JP" altLang="en-US" sz="2000" dirty="0"/>
          </a:p>
        </p:txBody>
      </p:sp>
      <p:cxnSp>
        <p:nvCxnSpPr>
          <p:cNvPr id="15" name="直線矢印コネクタ 14"/>
          <p:cNvCxnSpPr>
            <a:stCxn id="7" idx="4"/>
          </p:cNvCxnSpPr>
          <p:nvPr/>
        </p:nvCxnSpPr>
        <p:spPr>
          <a:xfrm>
            <a:off x="3570086" y="2025786"/>
            <a:ext cx="201" cy="40658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直線矢印コネクタ 17"/>
          <p:cNvCxnSpPr>
            <a:stCxn id="9" idx="2"/>
          </p:cNvCxnSpPr>
          <p:nvPr/>
        </p:nvCxnSpPr>
        <p:spPr>
          <a:xfrm>
            <a:off x="3570287" y="3266172"/>
            <a:ext cx="0" cy="4171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9" name="直線矢印コネクタ 28"/>
          <p:cNvCxnSpPr>
            <a:stCxn id="8" idx="4"/>
          </p:cNvCxnSpPr>
          <p:nvPr/>
        </p:nvCxnSpPr>
        <p:spPr>
          <a:xfrm>
            <a:off x="2361957" y="2891187"/>
            <a:ext cx="40202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2" name="直線矢印コネクタ 31"/>
          <p:cNvCxnSpPr>
            <a:stCxn id="13" idx="2"/>
          </p:cNvCxnSpPr>
          <p:nvPr/>
        </p:nvCxnSpPr>
        <p:spPr>
          <a:xfrm>
            <a:off x="1737390" y="4290871"/>
            <a:ext cx="3247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8" name="テキスト ボックス 57"/>
          <p:cNvSpPr txBox="1"/>
          <p:nvPr/>
        </p:nvSpPr>
        <p:spPr>
          <a:xfrm>
            <a:off x="3247121" y="1180005"/>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59" name="テキスト ボックス 58"/>
          <p:cNvSpPr txBox="1"/>
          <p:nvPr/>
        </p:nvSpPr>
        <p:spPr>
          <a:xfrm>
            <a:off x="675740" y="3683314"/>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70" name="平行四辺形 69"/>
          <p:cNvSpPr/>
          <p:nvPr/>
        </p:nvSpPr>
        <p:spPr>
          <a:xfrm>
            <a:off x="2636302" y="5315756"/>
            <a:ext cx="1867568" cy="66341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t>スコア付き</a:t>
            </a:r>
            <a:r>
              <a:rPr lang="en-US" altLang="ja-JP" sz="1600" dirty="0" smtClean="0"/>
              <a:t/>
            </a:r>
            <a:br>
              <a:rPr lang="en-US" altLang="ja-JP" sz="1600" dirty="0" smtClean="0"/>
            </a:br>
            <a:r>
              <a:rPr lang="ja-JP" altLang="en-US" sz="2000" dirty="0" smtClean="0"/>
              <a:t>危険</a:t>
            </a:r>
            <a:endParaRPr kumimoji="1" lang="ja-JP" altLang="en-US" sz="2000" dirty="0"/>
          </a:p>
        </p:txBody>
      </p:sp>
      <p:sp>
        <p:nvSpPr>
          <p:cNvPr id="71" name="テキスト ボックス 70"/>
          <p:cNvSpPr txBox="1"/>
          <p:nvPr/>
        </p:nvSpPr>
        <p:spPr>
          <a:xfrm>
            <a:off x="3274741" y="5979173"/>
            <a:ext cx="646331" cy="369332"/>
          </a:xfrm>
          <a:prstGeom prst="rect">
            <a:avLst/>
          </a:prstGeom>
          <a:noFill/>
          <a:ln w="12700" cmpd="sng">
            <a:solidFill>
              <a:schemeClr val="tx1"/>
            </a:solidFill>
          </a:ln>
        </p:spPr>
        <p:txBody>
          <a:bodyPr wrap="none" rtlCol="0">
            <a:spAutoFit/>
          </a:bodyPr>
          <a:lstStyle/>
          <a:p>
            <a:r>
              <a:rPr kumimoji="1" lang="ja-JP" altLang="en-US" dirty="0" smtClean="0"/>
              <a:t>出力</a:t>
            </a:r>
            <a:endParaRPr kumimoji="1" lang="ja-JP" altLang="en-US" dirty="0"/>
          </a:p>
        </p:txBody>
      </p:sp>
      <p:cxnSp>
        <p:nvCxnSpPr>
          <p:cNvPr id="73" name="直線矢印コネクタ 72"/>
          <p:cNvCxnSpPr>
            <a:stCxn id="11" idx="2"/>
          </p:cNvCxnSpPr>
          <p:nvPr/>
        </p:nvCxnSpPr>
        <p:spPr>
          <a:xfrm flipH="1">
            <a:off x="3570086" y="4816362"/>
            <a:ext cx="201" cy="4014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35" name="四角形吹き出し 34"/>
          <p:cNvSpPr/>
          <p:nvPr/>
        </p:nvSpPr>
        <p:spPr>
          <a:xfrm>
            <a:off x="151855" y="2488590"/>
            <a:ext cx="2823651" cy="984672"/>
          </a:xfrm>
          <a:prstGeom prst="wedgeRectCallout">
            <a:avLst>
              <a:gd name="adj1" fmla="val 28419"/>
              <a:gd name="adj2" fmla="val 72690"/>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r>
              <a:rPr kumimoji="1" lang="ja-JP" altLang="en-US" dirty="0" smtClean="0"/>
              <a:t>タクシー</a:t>
            </a:r>
            <a:r>
              <a:rPr kumimoji="1" lang="en-US" altLang="ja-JP" dirty="0" smtClean="0"/>
              <a:t> T </a:t>
            </a:r>
            <a:r>
              <a:rPr kumimoji="1" lang="ja-JP" altLang="en-US" dirty="0" smtClean="0"/>
              <a:t>が停止する</a:t>
            </a:r>
            <a:r>
              <a:rPr lang="ja-JP" altLang="en-US" dirty="0" smtClean="0"/>
              <a:t>軌道を生成し，自車と衝突</a:t>
            </a:r>
            <a:endParaRPr lang="en-US" altLang="ja-JP" dirty="0"/>
          </a:p>
          <a:p>
            <a:pPr algn="ctr">
              <a:spcBef>
                <a:spcPts val="600"/>
              </a:spcBef>
            </a:pPr>
            <a:r>
              <a:rPr lang="ja-JP" altLang="en-US" sz="1600" dirty="0" smtClean="0"/>
              <a:t>スコア</a:t>
            </a:r>
            <a:r>
              <a:rPr lang="en-US" altLang="ja-JP" sz="1600" dirty="0" smtClean="0"/>
              <a:t> = 500</a:t>
            </a:r>
            <a:endParaRPr kumimoji="1" lang="ja-JP" altLang="en-US" sz="1600" dirty="0" smtClean="0"/>
          </a:p>
        </p:txBody>
      </p:sp>
      <p:sp>
        <p:nvSpPr>
          <p:cNvPr id="55" name="二等辺三角形 54"/>
          <p:cNvSpPr/>
          <p:nvPr/>
        </p:nvSpPr>
        <p:spPr>
          <a:xfrm rot="10800000">
            <a:off x="6849167" y="3876919"/>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graphicFrame>
        <p:nvGraphicFramePr>
          <p:cNvPr id="56" name="表 55"/>
          <p:cNvGraphicFramePr>
            <a:graphicFrameLocks noGrp="1"/>
          </p:cNvGraphicFramePr>
          <p:nvPr>
            <p:extLst>
              <p:ext uri="{D42A27DB-BD31-4B8C-83A1-F6EECF244321}">
                <p14:modId xmlns:p14="http://schemas.microsoft.com/office/powerpoint/2010/main" val="786232148"/>
              </p:ext>
            </p:extLst>
          </p:nvPr>
        </p:nvGraphicFramePr>
        <p:xfrm>
          <a:off x="5260738" y="4303516"/>
          <a:ext cx="3674569" cy="1960880"/>
        </p:xfrm>
        <a:graphic>
          <a:graphicData uri="http://schemas.openxmlformats.org/drawingml/2006/table">
            <a:tbl>
              <a:tblPr firstRow="1" bandRow="1">
                <a:tableStyleId>{5C22544A-7EE6-4342-B048-85BDC9FD1C3A}</a:tableStyleId>
              </a:tblPr>
              <a:tblGrid>
                <a:gridCol w="888022"/>
                <a:gridCol w="27865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r>
                        <a:rPr kumimoji="1" lang="ja-JP" altLang="en-US" sz="1600" b="0" dirty="0" smtClean="0"/>
                        <a:t>（その説明）</a:t>
                      </a:r>
                      <a:endParaRPr kumimoji="1" lang="ja-JP" altLang="en-US" sz="1600" b="0" dirty="0"/>
                    </a:p>
                  </a:txBody>
                  <a:tcPr/>
                </a:tc>
              </a:tr>
              <a:tr h="370840">
                <a:tc>
                  <a:txBody>
                    <a:bodyPr/>
                    <a:lstStyle/>
                    <a:p>
                      <a:r>
                        <a:rPr kumimoji="1" lang="en-US" altLang="ja-JP" dirty="0" smtClean="0"/>
                        <a:t>3000</a:t>
                      </a:r>
                      <a:endParaRPr kumimoji="1" lang="ja-JP" altLang="en-US" dirty="0"/>
                    </a:p>
                  </a:txBody>
                  <a:tcPr>
                    <a:solidFill>
                      <a:schemeClr val="accent2">
                        <a:lumMod val="20000"/>
                        <a:lumOff val="80000"/>
                      </a:schemeClr>
                    </a:solidFill>
                  </a:tcPr>
                </a:tc>
                <a:tc>
                  <a:txBody>
                    <a:bodyPr/>
                    <a:lstStyle/>
                    <a:p>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sz="1600" dirty="0" smtClean="0"/>
                        <a:t>（人</a:t>
                      </a:r>
                      <a:r>
                        <a:rPr kumimoji="1" lang="en-US" altLang="ja-JP" sz="1600" dirty="0" smtClean="0"/>
                        <a:t> P </a:t>
                      </a:r>
                      <a:r>
                        <a:rPr kumimoji="1" lang="ja-JP" altLang="en-US" sz="1600" dirty="0" smtClean="0"/>
                        <a:t>を乗せるため）</a:t>
                      </a:r>
                      <a:endParaRPr kumimoji="1" lang="ja-JP" altLang="en-US" sz="1600" dirty="0"/>
                    </a:p>
                  </a:txBody>
                  <a:tcPr>
                    <a:solidFill>
                      <a:schemeClr val="accent2">
                        <a:lumMod val="20000"/>
                        <a:lumOff val="80000"/>
                      </a:schemeClr>
                    </a:solidFill>
                  </a:tcPr>
                </a:tc>
              </a:tr>
              <a:tr h="370840">
                <a:tc>
                  <a:txBody>
                    <a:bodyPr/>
                    <a:lstStyle/>
                    <a:p>
                      <a:r>
                        <a:rPr kumimoji="1" lang="en-US" altLang="ja-JP" dirty="0" smtClean="0"/>
                        <a:t>4000</a:t>
                      </a:r>
                      <a:endParaRPr kumimoji="1" lang="ja-JP" altLang="en-US" dirty="0"/>
                    </a:p>
                  </a:txBody>
                  <a:tcPr/>
                </a:tc>
                <a:tc>
                  <a:txBody>
                    <a:bodyPr/>
                    <a:lstStyle/>
                    <a:p>
                      <a:r>
                        <a:rPr kumimoji="1" lang="ja-JP" altLang="en-US" dirty="0" smtClean="0"/>
                        <a:t>歩行者</a:t>
                      </a:r>
                      <a:r>
                        <a:rPr kumimoji="1" lang="en-US" altLang="ja-JP" dirty="0" smtClean="0"/>
                        <a:t> P </a:t>
                      </a:r>
                      <a:r>
                        <a:rPr kumimoji="1" lang="ja-JP" altLang="en-US" dirty="0" smtClean="0"/>
                        <a:t>が横断</a:t>
                      </a:r>
                      <a:r>
                        <a:rPr kumimoji="1" lang="en-US" altLang="ja-JP" dirty="0" smtClean="0"/>
                        <a:t/>
                      </a:r>
                      <a:br>
                        <a:rPr kumimoji="1" lang="en-US" altLang="ja-JP" dirty="0" smtClean="0"/>
                      </a:br>
                      <a:r>
                        <a:rPr kumimoji="1" lang="ja-JP" altLang="en-US" sz="1600" dirty="0" smtClean="0"/>
                        <a:t>（対岸の歩道に行くため）</a:t>
                      </a:r>
                      <a:endParaRPr kumimoji="1" lang="ja-JP" altLang="en-US" sz="1600"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sp>
        <p:nvSpPr>
          <p:cNvPr id="57" name="四角形吹き出し 56"/>
          <p:cNvSpPr/>
          <p:nvPr/>
        </p:nvSpPr>
        <p:spPr>
          <a:xfrm>
            <a:off x="205436" y="4217582"/>
            <a:ext cx="2791614" cy="1000181"/>
          </a:xfrm>
          <a:prstGeom prst="wedgeRectCallout">
            <a:avLst>
              <a:gd name="adj1" fmla="val 38594"/>
              <a:gd name="adj2" fmla="val 77441"/>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r>
              <a:rPr kumimoji="1" lang="ja-JP" altLang="en-US" dirty="0" smtClean="0"/>
              <a:t>タクシー</a:t>
            </a:r>
            <a:r>
              <a:rPr kumimoji="1" lang="en-US" altLang="ja-JP" dirty="0" smtClean="0"/>
              <a:t> T </a:t>
            </a:r>
            <a:r>
              <a:rPr kumimoji="1" lang="ja-JP" altLang="en-US" dirty="0" smtClean="0"/>
              <a:t>が停止する</a:t>
            </a:r>
            <a:r>
              <a:rPr kumimoji="1" lang="en-US" altLang="ja-JP" dirty="0" smtClean="0"/>
              <a:t/>
            </a:r>
            <a:br>
              <a:rPr kumimoji="1" lang="en-US" altLang="ja-JP" dirty="0" smtClean="0"/>
            </a:br>
            <a:r>
              <a:rPr kumimoji="1" lang="ja-JP" altLang="en-US" dirty="0" smtClean="0"/>
              <a:t>ことの最終的なスコア</a:t>
            </a:r>
            <a:r>
              <a:rPr lang="ja-JP" altLang="en-US" dirty="0" smtClean="0"/>
              <a:t>：</a:t>
            </a:r>
            <a:endParaRPr lang="en-US" altLang="ja-JP" dirty="0" smtClean="0"/>
          </a:p>
          <a:p>
            <a:pPr algn="ctr">
              <a:spcBef>
                <a:spcPts val="600"/>
              </a:spcBef>
            </a:pPr>
            <a:r>
              <a:rPr kumimoji="1" lang="en-US" altLang="ja-JP" dirty="0" smtClean="0"/>
              <a:t>2500 + 500 = 3000</a:t>
            </a:r>
            <a:endParaRPr kumimoji="1" lang="ja-JP" altLang="en-US" dirty="0" smtClean="0"/>
          </a:p>
        </p:txBody>
      </p:sp>
      <p:grpSp>
        <p:nvGrpSpPr>
          <p:cNvPr id="60" name="図形グループ 59"/>
          <p:cNvGrpSpPr/>
          <p:nvPr/>
        </p:nvGrpSpPr>
        <p:grpSpPr>
          <a:xfrm>
            <a:off x="5406824" y="1153389"/>
            <a:ext cx="3354948" cy="2590441"/>
            <a:chOff x="5406824" y="1153389"/>
            <a:chExt cx="3354948" cy="2590441"/>
          </a:xfrm>
        </p:grpSpPr>
        <p:grpSp>
          <p:nvGrpSpPr>
            <p:cNvPr id="61" name="図形グループ 60"/>
            <p:cNvGrpSpPr/>
            <p:nvPr/>
          </p:nvGrpSpPr>
          <p:grpSpPr>
            <a:xfrm>
              <a:off x="5406824" y="1153389"/>
              <a:ext cx="3354948" cy="2590441"/>
              <a:chOff x="5406824" y="1153389"/>
              <a:chExt cx="3354948" cy="2590441"/>
            </a:xfrm>
          </p:grpSpPr>
          <p:pic>
            <p:nvPicPr>
              <p:cNvPr id="64" name="図 63"/>
              <p:cNvPicPr>
                <a:picLocks noChangeAspect="1"/>
              </p:cNvPicPr>
              <p:nvPr/>
            </p:nvPicPr>
            <p:blipFill rotWithShape="1">
              <a:blip r:embed="rId3"/>
              <a:srcRect l="6929" t="15440" r="21942" b="37390"/>
              <a:stretch/>
            </p:blipFill>
            <p:spPr>
              <a:xfrm>
                <a:off x="5423341" y="1164338"/>
                <a:ext cx="3327483" cy="1869040"/>
              </a:xfrm>
              <a:prstGeom prst="rect">
                <a:avLst/>
              </a:prstGeom>
            </p:spPr>
            <p:style>
              <a:lnRef idx="2">
                <a:schemeClr val="dk1"/>
              </a:lnRef>
              <a:fillRef idx="1">
                <a:schemeClr val="lt1"/>
              </a:fillRef>
              <a:effectRef idx="0">
                <a:schemeClr val="dk1"/>
              </a:effectRef>
              <a:fontRef idx="minor">
                <a:schemeClr val="dk1"/>
              </a:fontRef>
            </p:style>
          </p:pic>
          <p:sp>
            <p:nvSpPr>
              <p:cNvPr id="65" name="テキスト ボックス 64"/>
              <p:cNvSpPr txBox="1"/>
              <p:nvPr/>
            </p:nvSpPr>
            <p:spPr>
              <a:xfrm>
                <a:off x="5406824" y="2728167"/>
                <a:ext cx="33549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t>論理式</a:t>
                </a:r>
                <a:r>
                  <a:rPr lang="ja-JP" altLang="en-US" sz="2000" dirty="0" smtClean="0"/>
                  <a:t>：</a:t>
                </a:r>
                <a:endParaRPr kumimoji="1" lang="en-US" altLang="ja-JP" sz="2000" dirty="0" smtClean="0"/>
              </a:p>
              <a:p>
                <a:r>
                  <a:rPr kumimoji="1" lang="en-US" altLang="ja-JP" sz="2000" dirty="0" smtClean="0"/>
                  <a:t>Adult(P), Taxi(T), Me(Me)</a:t>
                </a:r>
              </a:p>
              <a:p>
                <a:r>
                  <a:rPr kumimoji="1" lang="en-US" altLang="ja-JP" sz="2000" dirty="0" err="1" smtClean="0"/>
                  <a:t>LeftFrontOf</a:t>
                </a:r>
                <a:r>
                  <a:rPr kumimoji="1" lang="en-US" altLang="ja-JP" sz="2000" dirty="0" smtClean="0"/>
                  <a:t>(T, P), </a:t>
                </a:r>
                <a:r>
                  <a:rPr kumimoji="1" lang="is-IS" altLang="ja-JP" sz="2000" dirty="0" smtClean="0"/>
                  <a:t>…</a:t>
                </a:r>
                <a:endParaRPr kumimoji="1" lang="en-US" altLang="ja-JP" sz="2000" dirty="0" smtClean="0"/>
              </a:p>
            </p:txBody>
          </p:sp>
          <p:sp>
            <p:nvSpPr>
              <p:cNvPr id="67" name="テキスト ボックス 66"/>
              <p:cNvSpPr txBox="1"/>
              <p:nvPr/>
            </p:nvSpPr>
            <p:spPr>
              <a:xfrm>
                <a:off x="5413985" y="1153389"/>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交通シーン</a:t>
                </a:r>
                <a:endParaRPr kumimoji="1" lang="ja-JP" altLang="en-US" dirty="0"/>
              </a:p>
            </p:txBody>
          </p:sp>
        </p:grpSp>
        <p:cxnSp>
          <p:nvCxnSpPr>
            <p:cNvPr id="62" name="直線矢印コネクタ 61"/>
            <p:cNvCxnSpPr/>
            <p:nvPr/>
          </p:nvCxnSpPr>
          <p:spPr>
            <a:xfrm flipV="1">
              <a:off x="7006345" y="2493960"/>
              <a:ext cx="0" cy="61913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63" name="直線矢印コネクタ 62"/>
            <p:cNvCxnSpPr/>
            <p:nvPr/>
          </p:nvCxnSpPr>
          <p:spPr>
            <a:xfrm flipV="1">
              <a:off x="6253606" y="2336796"/>
              <a:ext cx="128481" cy="776294"/>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sp>
        <p:nvSpPr>
          <p:cNvPr id="34" name="四角形吹き出し 33"/>
          <p:cNvSpPr/>
          <p:nvPr/>
        </p:nvSpPr>
        <p:spPr>
          <a:xfrm>
            <a:off x="3570287" y="1262841"/>
            <a:ext cx="2519320" cy="945345"/>
          </a:xfrm>
          <a:prstGeom prst="wedgeRectCallout">
            <a:avLst>
              <a:gd name="adj1" fmla="val -30997"/>
              <a:gd name="adj2" fmla="val 76169"/>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tlCol="0" anchor="ctr"/>
          <a:lstStyle/>
          <a:p>
            <a:pPr algn="ctr">
              <a:spcBef>
                <a:spcPts val="600"/>
              </a:spcBef>
            </a:pPr>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dirty="0" smtClean="0"/>
              <a:t>（人</a:t>
            </a:r>
            <a:r>
              <a:rPr kumimoji="1" lang="en-US" altLang="ja-JP" dirty="0" smtClean="0"/>
              <a:t> P </a:t>
            </a:r>
            <a:r>
              <a:rPr kumimoji="1" lang="ja-JP" altLang="en-US" dirty="0" smtClean="0"/>
              <a:t>を乗せるため）</a:t>
            </a:r>
            <a:r>
              <a:rPr kumimoji="1" lang="en-US" altLang="ja-JP" dirty="0" smtClean="0"/>
              <a:t/>
            </a:r>
            <a:br>
              <a:rPr kumimoji="1" lang="en-US" altLang="ja-JP" dirty="0" smtClean="0"/>
            </a:br>
            <a:r>
              <a:rPr kumimoji="1" lang="ja-JP" altLang="en-US" sz="1600" dirty="0" smtClean="0"/>
              <a:t>スコア</a:t>
            </a:r>
            <a:r>
              <a:rPr kumimoji="1" lang="en-US" altLang="ja-JP" sz="1600" dirty="0" smtClean="0"/>
              <a:t> = 2500</a:t>
            </a:r>
            <a:endParaRPr kumimoji="1" lang="ja-JP" altLang="en-US" sz="1600" dirty="0" smtClean="0"/>
          </a:p>
        </p:txBody>
      </p:sp>
    </p:spTree>
    <p:extLst>
      <p:ext uri="{BB962C8B-B14F-4D97-AF65-F5344CB8AC3E}">
        <p14:creationId xmlns:p14="http://schemas.microsoft.com/office/powerpoint/2010/main" val="2018925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5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12</a:t>
            </a:fld>
            <a:endParaRPr lang="ja-JP" altLang="en-US" dirty="0"/>
          </a:p>
        </p:txBody>
      </p:sp>
      <p:sp>
        <p:nvSpPr>
          <p:cNvPr id="6" name="タイトル 5"/>
          <p:cNvSpPr>
            <a:spLocks noGrp="1"/>
          </p:cNvSpPr>
          <p:nvPr>
            <p:ph type="title"/>
          </p:nvPr>
        </p:nvSpPr>
        <p:spPr/>
        <p:txBody>
          <a:bodyPr/>
          <a:lstStyle/>
          <a:p>
            <a:r>
              <a:rPr kumimoji="1" lang="ja-JP" altLang="en-US" dirty="0" smtClean="0"/>
              <a:t>危険予測の枠組み</a:t>
            </a:r>
            <a:endParaRPr kumimoji="1" lang="ja-JP" altLang="en-US" dirty="0"/>
          </a:p>
        </p:txBody>
      </p:sp>
      <p:sp>
        <p:nvSpPr>
          <p:cNvPr id="7" name="平行四辺形 6"/>
          <p:cNvSpPr/>
          <p:nvPr/>
        </p:nvSpPr>
        <p:spPr>
          <a:xfrm>
            <a:off x="2636302" y="1549337"/>
            <a:ext cx="1867568"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シーン記述</a:t>
            </a:r>
            <a:endParaRPr kumimoji="1" lang="ja-JP" altLang="en-US" sz="2000" dirty="0"/>
          </a:p>
        </p:txBody>
      </p:sp>
      <p:sp>
        <p:nvSpPr>
          <p:cNvPr id="8" name="円柱 7"/>
          <p:cNvSpPr/>
          <p:nvPr/>
        </p:nvSpPr>
        <p:spPr>
          <a:xfrm>
            <a:off x="424100" y="2370677"/>
            <a:ext cx="1937857" cy="1041019"/>
          </a:xfrm>
          <a:prstGeom prst="can">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smtClean="0"/>
              <a:t>都市交通に関する</a:t>
            </a:r>
            <a:r>
              <a:rPr kumimoji="1" lang="en-US" altLang="ja-JP" sz="2000" dirty="0" smtClean="0"/>
              <a:t/>
            </a:r>
            <a:br>
              <a:rPr kumimoji="1" lang="en-US" altLang="ja-JP" sz="2000" dirty="0" smtClean="0"/>
            </a:br>
            <a:r>
              <a:rPr kumimoji="1" lang="ja-JP" altLang="en-US" sz="2000" dirty="0" smtClean="0"/>
              <a:t>知識ベース</a:t>
            </a:r>
          </a:p>
        </p:txBody>
      </p:sp>
      <p:sp>
        <p:nvSpPr>
          <p:cNvPr id="9" name="正方形/長方形 8"/>
          <p:cNvSpPr/>
          <p:nvPr/>
        </p:nvSpPr>
        <p:spPr>
          <a:xfrm>
            <a:off x="2848258" y="2516202"/>
            <a:ext cx="1444058" cy="74997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dirty="0" smtClean="0"/>
              <a:t>仮説推論</a:t>
            </a:r>
            <a:r>
              <a:rPr lang="en-US" altLang="ja-JP" sz="2000" dirty="0"/>
              <a:t/>
            </a:r>
            <a:br>
              <a:rPr lang="en-US" altLang="ja-JP" sz="2000" dirty="0"/>
            </a:br>
            <a:r>
              <a:rPr lang="ja-JP" altLang="en-US" sz="1600" dirty="0" smtClean="0"/>
              <a:t>（論理推論）</a:t>
            </a:r>
            <a:endParaRPr kumimoji="1" lang="ja-JP" altLang="en-US" dirty="0" smtClean="0"/>
          </a:p>
        </p:txBody>
      </p:sp>
      <p:sp>
        <p:nvSpPr>
          <p:cNvPr id="11" name="正方形/長方形 10"/>
          <p:cNvSpPr/>
          <p:nvPr/>
        </p:nvSpPr>
        <p:spPr>
          <a:xfrm>
            <a:off x="2157845" y="3777054"/>
            <a:ext cx="2824884" cy="103930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sp>
        <p:nvSpPr>
          <p:cNvPr id="13" name="平行四辺形 12"/>
          <p:cNvSpPr/>
          <p:nvPr/>
        </p:nvSpPr>
        <p:spPr>
          <a:xfrm>
            <a:off x="205436" y="4052646"/>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定量情報</a:t>
            </a:r>
            <a:endParaRPr kumimoji="1" lang="ja-JP" altLang="en-US" sz="2000" dirty="0"/>
          </a:p>
        </p:txBody>
      </p:sp>
      <p:cxnSp>
        <p:nvCxnSpPr>
          <p:cNvPr id="15" name="直線矢印コネクタ 14"/>
          <p:cNvCxnSpPr>
            <a:stCxn id="7" idx="4"/>
          </p:cNvCxnSpPr>
          <p:nvPr/>
        </p:nvCxnSpPr>
        <p:spPr>
          <a:xfrm>
            <a:off x="3570086" y="2025786"/>
            <a:ext cx="201" cy="40658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直線矢印コネクタ 17"/>
          <p:cNvCxnSpPr>
            <a:stCxn id="9" idx="2"/>
          </p:cNvCxnSpPr>
          <p:nvPr/>
        </p:nvCxnSpPr>
        <p:spPr>
          <a:xfrm>
            <a:off x="3570287" y="3266172"/>
            <a:ext cx="0" cy="4171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9" name="直線矢印コネクタ 28"/>
          <p:cNvCxnSpPr>
            <a:stCxn id="8" idx="4"/>
          </p:cNvCxnSpPr>
          <p:nvPr/>
        </p:nvCxnSpPr>
        <p:spPr>
          <a:xfrm>
            <a:off x="2361957" y="2891187"/>
            <a:ext cx="40202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2" name="直線矢印コネクタ 31"/>
          <p:cNvCxnSpPr>
            <a:stCxn id="13" idx="2"/>
          </p:cNvCxnSpPr>
          <p:nvPr/>
        </p:nvCxnSpPr>
        <p:spPr>
          <a:xfrm>
            <a:off x="1737390" y="4290871"/>
            <a:ext cx="3247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8" name="テキスト ボックス 57"/>
          <p:cNvSpPr txBox="1"/>
          <p:nvPr/>
        </p:nvSpPr>
        <p:spPr>
          <a:xfrm>
            <a:off x="3247121" y="1180005"/>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59" name="テキスト ボックス 58"/>
          <p:cNvSpPr txBox="1"/>
          <p:nvPr/>
        </p:nvSpPr>
        <p:spPr>
          <a:xfrm>
            <a:off x="675740" y="3683314"/>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70" name="平行四辺形 69"/>
          <p:cNvSpPr/>
          <p:nvPr/>
        </p:nvSpPr>
        <p:spPr>
          <a:xfrm>
            <a:off x="2636302" y="5315756"/>
            <a:ext cx="1867568" cy="66341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t>スコア付き</a:t>
            </a:r>
            <a:r>
              <a:rPr lang="en-US" altLang="ja-JP" sz="1600" dirty="0" smtClean="0"/>
              <a:t/>
            </a:r>
            <a:br>
              <a:rPr lang="en-US" altLang="ja-JP" sz="1600" dirty="0" smtClean="0"/>
            </a:br>
            <a:r>
              <a:rPr lang="ja-JP" altLang="en-US" sz="2000" dirty="0" smtClean="0"/>
              <a:t>危険</a:t>
            </a:r>
            <a:endParaRPr kumimoji="1" lang="ja-JP" altLang="en-US" sz="2000" dirty="0"/>
          </a:p>
        </p:txBody>
      </p:sp>
      <p:sp>
        <p:nvSpPr>
          <p:cNvPr id="71" name="テキスト ボックス 70"/>
          <p:cNvSpPr txBox="1"/>
          <p:nvPr/>
        </p:nvSpPr>
        <p:spPr>
          <a:xfrm>
            <a:off x="3274741" y="5979173"/>
            <a:ext cx="646331" cy="369332"/>
          </a:xfrm>
          <a:prstGeom prst="rect">
            <a:avLst/>
          </a:prstGeom>
          <a:noFill/>
          <a:ln w="12700" cmpd="sng">
            <a:solidFill>
              <a:schemeClr val="tx1"/>
            </a:solidFill>
          </a:ln>
        </p:spPr>
        <p:txBody>
          <a:bodyPr wrap="none" rtlCol="0">
            <a:spAutoFit/>
          </a:bodyPr>
          <a:lstStyle/>
          <a:p>
            <a:r>
              <a:rPr kumimoji="1" lang="ja-JP" altLang="en-US" dirty="0" smtClean="0"/>
              <a:t>出力</a:t>
            </a:r>
            <a:endParaRPr kumimoji="1" lang="ja-JP" altLang="en-US" dirty="0"/>
          </a:p>
        </p:txBody>
      </p:sp>
      <p:cxnSp>
        <p:nvCxnSpPr>
          <p:cNvPr id="73" name="直線矢印コネクタ 72"/>
          <p:cNvCxnSpPr>
            <a:stCxn id="11" idx="2"/>
          </p:cNvCxnSpPr>
          <p:nvPr/>
        </p:nvCxnSpPr>
        <p:spPr>
          <a:xfrm flipH="1">
            <a:off x="3570086" y="4816362"/>
            <a:ext cx="201" cy="4014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7" name="二等辺三角形 56"/>
          <p:cNvSpPr/>
          <p:nvPr/>
        </p:nvSpPr>
        <p:spPr>
          <a:xfrm rot="10800000">
            <a:off x="6849167" y="3876919"/>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graphicFrame>
        <p:nvGraphicFramePr>
          <p:cNvPr id="60" name="表 59"/>
          <p:cNvGraphicFramePr>
            <a:graphicFrameLocks noGrp="1"/>
          </p:cNvGraphicFramePr>
          <p:nvPr>
            <p:extLst>
              <p:ext uri="{D42A27DB-BD31-4B8C-83A1-F6EECF244321}">
                <p14:modId xmlns:p14="http://schemas.microsoft.com/office/powerpoint/2010/main" val="2216017937"/>
              </p:ext>
            </p:extLst>
          </p:nvPr>
        </p:nvGraphicFramePr>
        <p:xfrm>
          <a:off x="5260738" y="4303516"/>
          <a:ext cx="3674569" cy="1960880"/>
        </p:xfrm>
        <a:graphic>
          <a:graphicData uri="http://schemas.openxmlformats.org/drawingml/2006/table">
            <a:tbl>
              <a:tblPr firstRow="1" bandRow="1">
                <a:tableStyleId>{5C22544A-7EE6-4342-B048-85BDC9FD1C3A}</a:tableStyleId>
              </a:tblPr>
              <a:tblGrid>
                <a:gridCol w="888022"/>
                <a:gridCol w="27865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r>
                        <a:rPr kumimoji="1" lang="ja-JP" altLang="en-US" sz="1600" b="0" dirty="0" smtClean="0"/>
                        <a:t>（その説明）</a:t>
                      </a:r>
                      <a:endParaRPr kumimoji="1" lang="ja-JP" altLang="en-US" sz="1600" b="0" dirty="0"/>
                    </a:p>
                  </a:txBody>
                  <a:tcPr/>
                </a:tc>
              </a:tr>
              <a:tr h="370840">
                <a:tc>
                  <a:txBody>
                    <a:bodyPr/>
                    <a:lstStyle/>
                    <a:p>
                      <a:r>
                        <a:rPr kumimoji="1" lang="en-US" altLang="ja-JP" dirty="0" smtClean="0"/>
                        <a:t>3000</a:t>
                      </a:r>
                      <a:endParaRPr kumimoji="1" lang="ja-JP" altLang="en-US" dirty="0"/>
                    </a:p>
                  </a:txBody>
                  <a:tcPr/>
                </a:tc>
                <a:tc>
                  <a:txBody>
                    <a:bodyPr/>
                    <a:lstStyle/>
                    <a:p>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sz="1600" dirty="0" smtClean="0"/>
                        <a:t>（人</a:t>
                      </a:r>
                      <a:r>
                        <a:rPr kumimoji="1" lang="en-US" altLang="ja-JP" sz="1600" dirty="0" smtClean="0"/>
                        <a:t> P </a:t>
                      </a:r>
                      <a:r>
                        <a:rPr kumimoji="1" lang="ja-JP" altLang="en-US" sz="1600" dirty="0" smtClean="0"/>
                        <a:t>を乗せるため）</a:t>
                      </a:r>
                      <a:endParaRPr kumimoji="1" lang="ja-JP" altLang="en-US" sz="1600" dirty="0"/>
                    </a:p>
                  </a:txBody>
                  <a:tcPr/>
                </a:tc>
              </a:tr>
              <a:tr h="370840">
                <a:tc>
                  <a:txBody>
                    <a:bodyPr/>
                    <a:lstStyle/>
                    <a:p>
                      <a:r>
                        <a:rPr kumimoji="1" lang="en-US" altLang="ja-JP" dirty="0" smtClean="0"/>
                        <a:t>4000</a:t>
                      </a:r>
                      <a:endParaRPr kumimoji="1" lang="ja-JP" altLang="en-US" dirty="0"/>
                    </a:p>
                  </a:txBody>
                  <a:tcPr/>
                </a:tc>
                <a:tc>
                  <a:txBody>
                    <a:bodyPr/>
                    <a:lstStyle/>
                    <a:p>
                      <a:r>
                        <a:rPr kumimoji="1" lang="ja-JP" altLang="en-US" dirty="0" smtClean="0"/>
                        <a:t>歩行者</a:t>
                      </a:r>
                      <a:r>
                        <a:rPr kumimoji="1" lang="en-US" altLang="ja-JP" dirty="0" smtClean="0"/>
                        <a:t> P </a:t>
                      </a:r>
                      <a:r>
                        <a:rPr kumimoji="1" lang="ja-JP" altLang="en-US" dirty="0" smtClean="0"/>
                        <a:t>が横断</a:t>
                      </a:r>
                      <a:r>
                        <a:rPr kumimoji="1" lang="en-US" altLang="ja-JP" dirty="0" smtClean="0"/>
                        <a:t/>
                      </a:r>
                      <a:br>
                        <a:rPr kumimoji="1" lang="en-US" altLang="ja-JP" dirty="0" smtClean="0"/>
                      </a:br>
                      <a:r>
                        <a:rPr kumimoji="1" lang="ja-JP" altLang="en-US" sz="1600" dirty="0" smtClean="0"/>
                        <a:t>（対岸の歩道に行くため）</a:t>
                      </a:r>
                      <a:endParaRPr kumimoji="1" lang="ja-JP" altLang="en-US" sz="1600"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grpSp>
        <p:nvGrpSpPr>
          <p:cNvPr id="61" name="図形グループ 60"/>
          <p:cNvGrpSpPr/>
          <p:nvPr/>
        </p:nvGrpSpPr>
        <p:grpSpPr>
          <a:xfrm>
            <a:off x="5406824" y="1153389"/>
            <a:ext cx="3354948" cy="2590441"/>
            <a:chOff x="5406824" y="1153389"/>
            <a:chExt cx="3354948" cy="2590441"/>
          </a:xfrm>
        </p:grpSpPr>
        <p:grpSp>
          <p:nvGrpSpPr>
            <p:cNvPr id="62" name="図形グループ 61"/>
            <p:cNvGrpSpPr/>
            <p:nvPr/>
          </p:nvGrpSpPr>
          <p:grpSpPr>
            <a:xfrm>
              <a:off x="5406824" y="1153389"/>
              <a:ext cx="3354948" cy="2590441"/>
              <a:chOff x="5406824" y="1153389"/>
              <a:chExt cx="3354948" cy="2590441"/>
            </a:xfrm>
          </p:grpSpPr>
          <p:pic>
            <p:nvPicPr>
              <p:cNvPr id="65" name="図 64"/>
              <p:cNvPicPr>
                <a:picLocks noChangeAspect="1"/>
              </p:cNvPicPr>
              <p:nvPr/>
            </p:nvPicPr>
            <p:blipFill rotWithShape="1">
              <a:blip r:embed="rId3"/>
              <a:srcRect l="6929" t="15440" r="21942" b="37390"/>
              <a:stretch/>
            </p:blipFill>
            <p:spPr>
              <a:xfrm>
                <a:off x="5423341" y="1164338"/>
                <a:ext cx="3327483" cy="1869040"/>
              </a:xfrm>
              <a:prstGeom prst="rect">
                <a:avLst/>
              </a:prstGeom>
            </p:spPr>
            <p:style>
              <a:lnRef idx="2">
                <a:schemeClr val="dk1"/>
              </a:lnRef>
              <a:fillRef idx="1">
                <a:schemeClr val="lt1"/>
              </a:fillRef>
              <a:effectRef idx="0">
                <a:schemeClr val="dk1"/>
              </a:effectRef>
              <a:fontRef idx="minor">
                <a:schemeClr val="dk1"/>
              </a:fontRef>
            </p:style>
          </p:pic>
          <p:sp>
            <p:nvSpPr>
              <p:cNvPr id="66" name="テキスト ボックス 65"/>
              <p:cNvSpPr txBox="1"/>
              <p:nvPr/>
            </p:nvSpPr>
            <p:spPr>
              <a:xfrm>
                <a:off x="5406824" y="2728167"/>
                <a:ext cx="33549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t>論理式</a:t>
                </a:r>
                <a:r>
                  <a:rPr lang="ja-JP" altLang="en-US" sz="2000" dirty="0" smtClean="0"/>
                  <a:t>：</a:t>
                </a:r>
                <a:endParaRPr kumimoji="1" lang="en-US" altLang="ja-JP" sz="2000" dirty="0" smtClean="0"/>
              </a:p>
              <a:p>
                <a:r>
                  <a:rPr kumimoji="1" lang="en-US" altLang="ja-JP" sz="2000" dirty="0" smtClean="0"/>
                  <a:t>Adult(P), Taxi(T), Me(Me)</a:t>
                </a:r>
              </a:p>
              <a:p>
                <a:r>
                  <a:rPr kumimoji="1" lang="en-US" altLang="ja-JP" sz="2000" dirty="0" err="1" smtClean="0"/>
                  <a:t>LeftFrontOf</a:t>
                </a:r>
                <a:r>
                  <a:rPr kumimoji="1" lang="en-US" altLang="ja-JP" sz="2000" dirty="0" smtClean="0"/>
                  <a:t>(T, P), </a:t>
                </a:r>
                <a:r>
                  <a:rPr kumimoji="1" lang="is-IS" altLang="ja-JP" sz="2000" dirty="0" smtClean="0"/>
                  <a:t>…</a:t>
                </a:r>
                <a:endParaRPr kumimoji="1" lang="en-US" altLang="ja-JP" sz="2000" dirty="0" smtClean="0"/>
              </a:p>
            </p:txBody>
          </p:sp>
          <p:sp>
            <p:nvSpPr>
              <p:cNvPr id="68" name="テキスト ボックス 67"/>
              <p:cNvSpPr txBox="1"/>
              <p:nvPr/>
            </p:nvSpPr>
            <p:spPr>
              <a:xfrm>
                <a:off x="5413985" y="1153389"/>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交通シーン</a:t>
                </a:r>
                <a:endParaRPr kumimoji="1" lang="ja-JP" altLang="en-US" dirty="0"/>
              </a:p>
            </p:txBody>
          </p:sp>
        </p:grpSp>
        <p:cxnSp>
          <p:nvCxnSpPr>
            <p:cNvPr id="63" name="直線矢印コネクタ 62"/>
            <p:cNvCxnSpPr/>
            <p:nvPr/>
          </p:nvCxnSpPr>
          <p:spPr>
            <a:xfrm flipV="1">
              <a:off x="7006345" y="2493960"/>
              <a:ext cx="0" cy="61913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64" name="直線矢印コネクタ 63"/>
            <p:cNvCxnSpPr/>
            <p:nvPr/>
          </p:nvCxnSpPr>
          <p:spPr>
            <a:xfrm flipV="1">
              <a:off x="6253606" y="2336796"/>
              <a:ext cx="128481" cy="776294"/>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7791968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図形グループ 33"/>
          <p:cNvGrpSpPr/>
          <p:nvPr/>
        </p:nvGrpSpPr>
        <p:grpSpPr>
          <a:xfrm>
            <a:off x="4542429" y="2106101"/>
            <a:ext cx="2810585" cy="2272167"/>
            <a:chOff x="4611454" y="2326997"/>
            <a:chExt cx="2810585" cy="2272167"/>
          </a:xfrm>
        </p:grpSpPr>
        <p:grpSp>
          <p:nvGrpSpPr>
            <p:cNvPr id="33" name="図形グループ 32"/>
            <p:cNvGrpSpPr/>
            <p:nvPr/>
          </p:nvGrpSpPr>
          <p:grpSpPr>
            <a:xfrm>
              <a:off x="4611454" y="3717032"/>
              <a:ext cx="2810585" cy="882132"/>
              <a:chOff x="4611454" y="3717032"/>
              <a:chExt cx="2810585" cy="882132"/>
            </a:xfrm>
          </p:grpSpPr>
          <p:sp>
            <p:nvSpPr>
              <p:cNvPr id="18" name="テキスト ボックス 17"/>
              <p:cNvSpPr txBox="1"/>
              <p:nvPr/>
            </p:nvSpPr>
            <p:spPr>
              <a:xfrm>
                <a:off x="4611454" y="3717032"/>
                <a:ext cx="2810585" cy="400110"/>
              </a:xfrm>
              <a:prstGeom prst="rect">
                <a:avLst/>
              </a:prstGeom>
              <a:noFill/>
            </p:spPr>
            <p:txBody>
              <a:bodyPr wrap="none" rtlCol="0">
                <a:spAutoFit/>
              </a:bodyPr>
              <a:lstStyle/>
              <a:p>
                <a:pPr algn="ctr"/>
                <a:r>
                  <a:rPr kumimoji="1" lang="ja-JP" altLang="en-US" sz="2000" dirty="0" smtClean="0">
                    <a:latin typeface="Helvetica"/>
                    <a:cs typeface="Helvetica"/>
                  </a:rPr>
                  <a:t>夜のうちに雨が降った？</a:t>
                </a:r>
              </a:p>
            </p:txBody>
          </p:sp>
          <p:sp>
            <p:nvSpPr>
              <p:cNvPr id="23" name="下矢印 22"/>
              <p:cNvSpPr/>
              <p:nvPr/>
            </p:nvSpPr>
            <p:spPr bwMode="auto">
              <a:xfrm rot="2750697">
                <a:off x="5032017" y="4007214"/>
                <a:ext cx="324104" cy="859796"/>
              </a:xfrm>
              <a:prstGeom prst="downArrow">
                <a:avLst/>
              </a:prstGeom>
              <a:solidFill>
                <a:schemeClr val="tx1">
                  <a:lumMod val="65000"/>
                  <a:lumOff val="35000"/>
                </a:schemeClr>
              </a:solidFill>
              <a:ln w="9525">
                <a:noFill/>
                <a:miter lim="800000"/>
                <a:headEnd/>
                <a:tailEnd/>
              </a:ln>
              <a:effectLst/>
            </p:spPr>
            <p:txBody>
              <a:bodyPr wrap="none" lIns="36000" tIns="46800" rIns="36000" rtlCol="0" anchor="ctr">
                <a:prstTxWarp prst="textNoShape">
                  <a:avLst/>
                </a:prstTxWarp>
                <a:noAutofit/>
              </a:bodyPr>
              <a:lstStyle/>
              <a:p>
                <a:pPr algn="ctr"/>
                <a:endParaRPr kumimoji="1" lang="ja-JP" altLang="en-US"/>
              </a:p>
            </p:txBody>
          </p:sp>
        </p:grpSp>
        <p:pic>
          <p:nvPicPr>
            <p:cNvPr id="32" name="図 31"/>
            <p:cNvPicPr>
              <a:picLocks noChangeAspect="1"/>
            </p:cNvPicPr>
            <p:nvPr/>
          </p:nvPicPr>
          <p:blipFill>
            <a:blip r:embed="rId3"/>
            <a:stretch>
              <a:fillRect/>
            </a:stretch>
          </p:blipFill>
          <p:spPr>
            <a:xfrm>
              <a:off x="4957274" y="2326997"/>
              <a:ext cx="2159000" cy="1435100"/>
            </a:xfrm>
            <a:prstGeom prst="rect">
              <a:avLst/>
            </a:prstGeom>
          </p:spPr>
        </p:pic>
      </p:grpSp>
      <p:sp>
        <p:nvSpPr>
          <p:cNvPr id="2" name="タイトル 1"/>
          <p:cNvSpPr>
            <a:spLocks noGrp="1"/>
          </p:cNvSpPr>
          <p:nvPr>
            <p:ph type="title"/>
          </p:nvPr>
        </p:nvSpPr>
        <p:spPr/>
        <p:txBody>
          <a:bodyPr/>
          <a:lstStyle/>
          <a:p>
            <a:r>
              <a:rPr lang="ja-JP" altLang="en-US" dirty="0" smtClean="0"/>
              <a:t>仮説推論とは</a:t>
            </a:r>
            <a:endParaRPr lang="ja-JP" altLang="en-US" dirty="0"/>
          </a:p>
        </p:txBody>
      </p:sp>
      <p:sp>
        <p:nvSpPr>
          <p:cNvPr id="3" name="コンテンツ プレースホルダー 2"/>
          <p:cNvSpPr>
            <a:spLocks noGrp="1"/>
          </p:cNvSpPr>
          <p:nvPr>
            <p:ph idx="1"/>
          </p:nvPr>
        </p:nvSpPr>
        <p:spPr>
          <a:xfrm>
            <a:off x="179512" y="1144520"/>
            <a:ext cx="8784976" cy="1008098"/>
          </a:xfrm>
        </p:spPr>
        <p:txBody>
          <a:bodyPr>
            <a:normAutofit/>
          </a:bodyPr>
          <a:lstStyle/>
          <a:p>
            <a:pPr marL="0" indent="0" algn="ctr">
              <a:buNone/>
            </a:pPr>
            <a:r>
              <a:rPr lang="ja-JP" altLang="en-US" sz="2800" dirty="0" smtClean="0"/>
              <a:t>観測に対する最良の仮説（説明）を求める推論</a:t>
            </a:r>
            <a:endParaRPr lang="en-US" altLang="ja-JP" sz="2800" dirty="0" smtClean="0"/>
          </a:p>
        </p:txBody>
      </p:sp>
      <p:pic>
        <p:nvPicPr>
          <p:cNvPr id="13" name="図 12"/>
          <p:cNvPicPr>
            <a:picLocks noChangeAspect="1"/>
          </p:cNvPicPr>
          <p:nvPr/>
        </p:nvPicPr>
        <p:blipFill>
          <a:blip r:embed="rId4"/>
          <a:stretch>
            <a:fillRect/>
          </a:stretch>
        </p:blipFill>
        <p:spPr>
          <a:xfrm>
            <a:off x="3326546" y="4634611"/>
            <a:ext cx="2159000" cy="1435100"/>
          </a:xfrm>
          <a:prstGeom prst="rect">
            <a:avLst/>
          </a:prstGeom>
        </p:spPr>
      </p:pic>
      <p:sp>
        <p:nvSpPr>
          <p:cNvPr id="14" name="テキスト ボックス 13"/>
          <p:cNvSpPr txBox="1"/>
          <p:nvPr/>
        </p:nvSpPr>
        <p:spPr>
          <a:xfrm>
            <a:off x="3080829" y="6047900"/>
            <a:ext cx="2675332" cy="400110"/>
          </a:xfrm>
          <a:prstGeom prst="rect">
            <a:avLst/>
          </a:prstGeom>
          <a:noFill/>
        </p:spPr>
        <p:txBody>
          <a:bodyPr wrap="none" rtlCol="0">
            <a:spAutoFit/>
          </a:bodyPr>
          <a:lstStyle/>
          <a:p>
            <a:pPr algn="ctr"/>
            <a:r>
              <a:rPr lang="ja-JP" altLang="en-US" sz="2000" dirty="0" smtClean="0">
                <a:latin typeface="Helvetica"/>
                <a:cs typeface="Helvetica"/>
              </a:rPr>
              <a:t>自宅の庭が濡れている</a:t>
            </a:r>
            <a:endParaRPr kumimoji="1" lang="ja-JP" altLang="en-US" sz="2000" dirty="0" smtClean="0">
              <a:latin typeface="Helvetica"/>
              <a:cs typeface="Helvetica"/>
            </a:endParaRPr>
          </a:p>
        </p:txBody>
      </p:sp>
      <p:sp>
        <p:nvSpPr>
          <p:cNvPr id="19" name="テキスト ボックス 18"/>
          <p:cNvSpPr txBox="1"/>
          <p:nvPr/>
        </p:nvSpPr>
        <p:spPr>
          <a:xfrm>
            <a:off x="790113" y="5152106"/>
            <a:ext cx="697627" cy="400110"/>
          </a:xfrm>
          <a:prstGeom prst="rect">
            <a:avLst/>
          </a:prstGeom>
          <a:solidFill>
            <a:srgbClr val="107C7F"/>
          </a:solid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kumimoji="1" lang="ja-JP" altLang="en-US" sz="2000" dirty="0" smtClean="0">
                <a:latin typeface="Helvetica"/>
                <a:cs typeface="Helvetica"/>
              </a:rPr>
              <a:t>観測</a:t>
            </a:r>
          </a:p>
        </p:txBody>
      </p:sp>
      <p:grpSp>
        <p:nvGrpSpPr>
          <p:cNvPr id="31" name="図形グループ 30"/>
          <p:cNvGrpSpPr/>
          <p:nvPr/>
        </p:nvGrpSpPr>
        <p:grpSpPr>
          <a:xfrm>
            <a:off x="790113" y="2084253"/>
            <a:ext cx="3568846" cy="2294014"/>
            <a:chOff x="859138" y="2305149"/>
            <a:chExt cx="3568846" cy="2294014"/>
          </a:xfrm>
        </p:grpSpPr>
        <p:sp>
          <p:nvSpPr>
            <p:cNvPr id="20" name="テキスト ボックス 19"/>
            <p:cNvSpPr txBox="1"/>
            <p:nvPr/>
          </p:nvSpPr>
          <p:spPr>
            <a:xfrm>
              <a:off x="859138" y="2822644"/>
              <a:ext cx="697627" cy="40011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pPr algn="ctr"/>
              <a:r>
                <a:rPr kumimoji="1" lang="ja-JP" altLang="en-US" sz="2000" dirty="0" smtClean="0">
                  <a:latin typeface="Helvetica"/>
                  <a:cs typeface="Helvetica"/>
                </a:rPr>
                <a:t>仮説</a:t>
              </a:r>
            </a:p>
          </p:txBody>
        </p:sp>
        <p:grpSp>
          <p:nvGrpSpPr>
            <p:cNvPr id="27" name="図形グループ 26"/>
            <p:cNvGrpSpPr/>
            <p:nvPr/>
          </p:nvGrpSpPr>
          <p:grpSpPr>
            <a:xfrm>
              <a:off x="1490161" y="2305149"/>
              <a:ext cx="2937823" cy="2294014"/>
              <a:chOff x="1490161" y="2305149"/>
              <a:chExt cx="2937823" cy="2294014"/>
            </a:xfrm>
          </p:grpSpPr>
          <p:pic>
            <p:nvPicPr>
              <p:cNvPr id="16" name="図 15"/>
              <p:cNvPicPr>
                <a:picLocks noChangeAspect="1"/>
              </p:cNvPicPr>
              <p:nvPr/>
            </p:nvPicPr>
            <p:blipFill>
              <a:blip r:embed="rId5"/>
              <a:stretch>
                <a:fillRect/>
              </a:stretch>
            </p:blipFill>
            <p:spPr>
              <a:xfrm>
                <a:off x="1879573" y="2305149"/>
                <a:ext cx="2159000" cy="1435100"/>
              </a:xfrm>
              <a:prstGeom prst="rect">
                <a:avLst/>
              </a:prstGeom>
            </p:spPr>
          </p:pic>
          <p:sp>
            <p:nvSpPr>
              <p:cNvPr id="17" name="テキスト ボックス 16"/>
              <p:cNvSpPr txBox="1"/>
              <p:nvPr/>
            </p:nvSpPr>
            <p:spPr>
              <a:xfrm>
                <a:off x="1490161" y="3717032"/>
                <a:ext cx="2937823" cy="400110"/>
              </a:xfrm>
              <a:prstGeom prst="rect">
                <a:avLst/>
              </a:prstGeom>
              <a:noFill/>
            </p:spPr>
            <p:txBody>
              <a:bodyPr wrap="none" rtlCol="0">
                <a:spAutoFit/>
              </a:bodyPr>
              <a:lstStyle/>
              <a:p>
                <a:pPr algn="ctr"/>
                <a:r>
                  <a:rPr kumimoji="1" lang="ja-JP" altLang="en-US" sz="2000" dirty="0" smtClean="0">
                    <a:latin typeface="Helvetica"/>
                    <a:cs typeface="Helvetica"/>
                  </a:rPr>
                  <a:t>スプリンクラー消し忘れ？</a:t>
                </a:r>
              </a:p>
            </p:txBody>
          </p:sp>
          <p:sp>
            <p:nvSpPr>
              <p:cNvPr id="24" name="下矢印 23"/>
              <p:cNvSpPr/>
              <p:nvPr/>
            </p:nvSpPr>
            <p:spPr bwMode="auto">
              <a:xfrm rot="18849303" flipH="1">
                <a:off x="3619581" y="4007213"/>
                <a:ext cx="324104" cy="859796"/>
              </a:xfrm>
              <a:prstGeom prst="downArrow">
                <a:avLst/>
              </a:prstGeom>
              <a:solidFill>
                <a:schemeClr val="tx1">
                  <a:lumMod val="65000"/>
                  <a:lumOff val="35000"/>
                </a:schemeClr>
              </a:solidFill>
              <a:ln w="9525">
                <a:noFill/>
                <a:miter lim="800000"/>
                <a:headEnd/>
                <a:tailEnd/>
              </a:ln>
              <a:effectLst/>
            </p:spPr>
            <p:txBody>
              <a:bodyPr wrap="none" lIns="36000" tIns="46800" rIns="36000" rtlCol="0" anchor="ctr">
                <a:prstTxWarp prst="textNoShape">
                  <a:avLst/>
                </a:prstTxWarp>
                <a:noAutofit/>
              </a:bodyPr>
              <a:lstStyle/>
              <a:p>
                <a:pPr algn="ctr"/>
                <a:endParaRPr kumimoji="1" lang="ja-JP" altLang="en-US"/>
              </a:p>
            </p:txBody>
          </p:sp>
        </p:grpSp>
      </p:grpSp>
      <p:grpSp>
        <p:nvGrpSpPr>
          <p:cNvPr id="30" name="図形グループ 29"/>
          <p:cNvGrpSpPr/>
          <p:nvPr/>
        </p:nvGrpSpPr>
        <p:grpSpPr>
          <a:xfrm>
            <a:off x="6157267" y="4054164"/>
            <a:ext cx="2594180" cy="2394300"/>
            <a:chOff x="6226292" y="4275060"/>
            <a:chExt cx="2594180" cy="2394300"/>
          </a:xfrm>
        </p:grpSpPr>
        <p:pic>
          <p:nvPicPr>
            <p:cNvPr id="11" name="図 10"/>
            <p:cNvPicPr>
              <a:picLocks noChangeAspect="1"/>
            </p:cNvPicPr>
            <p:nvPr/>
          </p:nvPicPr>
          <p:blipFill>
            <a:blip r:embed="rId6"/>
            <a:stretch>
              <a:fillRect/>
            </a:stretch>
          </p:blipFill>
          <p:spPr>
            <a:xfrm>
              <a:off x="6443882" y="4855507"/>
              <a:ext cx="2159000" cy="1435100"/>
            </a:xfrm>
            <a:prstGeom prst="rect">
              <a:avLst/>
            </a:prstGeom>
          </p:spPr>
        </p:pic>
        <p:sp>
          <p:nvSpPr>
            <p:cNvPr id="15" name="テキスト ボックス 14"/>
            <p:cNvSpPr txBox="1"/>
            <p:nvPr/>
          </p:nvSpPr>
          <p:spPr>
            <a:xfrm>
              <a:off x="6226292" y="6269250"/>
              <a:ext cx="2594180" cy="400110"/>
            </a:xfrm>
            <a:prstGeom prst="rect">
              <a:avLst/>
            </a:prstGeom>
            <a:noFill/>
          </p:spPr>
          <p:txBody>
            <a:bodyPr wrap="none" rtlCol="0">
              <a:spAutoFit/>
            </a:bodyPr>
            <a:lstStyle/>
            <a:p>
              <a:pPr algn="ctr"/>
              <a:r>
                <a:rPr lang="ja-JP" altLang="en-US" sz="2000" dirty="0" smtClean="0">
                  <a:latin typeface="Helvetica"/>
                  <a:cs typeface="Helvetica"/>
                </a:rPr>
                <a:t>隣りの庭も濡れている</a:t>
              </a:r>
              <a:endParaRPr kumimoji="1" lang="ja-JP" altLang="en-US" sz="2000" dirty="0" smtClean="0">
                <a:latin typeface="Helvetica"/>
                <a:cs typeface="Helvetica"/>
              </a:endParaRPr>
            </a:p>
          </p:txBody>
        </p:sp>
        <p:sp>
          <p:nvSpPr>
            <p:cNvPr id="25" name="下矢印 24"/>
            <p:cNvSpPr/>
            <p:nvPr/>
          </p:nvSpPr>
          <p:spPr bwMode="auto">
            <a:xfrm rot="18849303" flipH="1">
              <a:off x="6618667" y="4007214"/>
              <a:ext cx="324104" cy="859796"/>
            </a:xfrm>
            <a:prstGeom prst="downArrow">
              <a:avLst/>
            </a:prstGeom>
            <a:solidFill>
              <a:schemeClr val="tx1">
                <a:lumMod val="65000"/>
                <a:lumOff val="35000"/>
              </a:schemeClr>
            </a:solidFill>
            <a:ln w="9525">
              <a:noFill/>
              <a:miter lim="800000"/>
              <a:headEnd/>
              <a:tailEnd/>
            </a:ln>
            <a:effectLst/>
          </p:spPr>
          <p:txBody>
            <a:bodyPr wrap="none" lIns="36000" tIns="46800" rIns="36000" rtlCol="0" anchor="ctr">
              <a:prstTxWarp prst="textNoShape">
                <a:avLst/>
              </a:prstTxWarp>
              <a:noAutofit/>
            </a:bodyPr>
            <a:lstStyle/>
            <a:p>
              <a:pPr algn="ctr"/>
              <a:endParaRPr kumimoji="1" lang="ja-JP" altLang="en-US"/>
            </a:p>
          </p:txBody>
        </p:sp>
      </p:grpSp>
      <p:sp>
        <p:nvSpPr>
          <p:cNvPr id="26" name="円/楕円 25"/>
          <p:cNvSpPr/>
          <p:nvPr/>
        </p:nvSpPr>
        <p:spPr bwMode="auto">
          <a:xfrm>
            <a:off x="4837449" y="1788426"/>
            <a:ext cx="2221834" cy="2221834"/>
          </a:xfrm>
          <a:prstGeom prst="ellipse">
            <a:avLst/>
          </a:prstGeom>
          <a:noFill/>
          <a:ln w="127000" cmpd="sng">
            <a:solidFill>
              <a:schemeClr val="accent2">
                <a:alpha val="80000"/>
              </a:schemeClr>
            </a:solidFill>
            <a:miter lim="800000"/>
            <a:headEnd/>
            <a:tailEnd/>
          </a:ln>
          <a:effectLst/>
        </p:spPr>
        <p:txBody>
          <a:bodyPr wrap="none" lIns="36000" tIns="46800" rIns="36000" rtlCol="0" anchor="ctr">
            <a:prstTxWarp prst="textNoShape">
              <a:avLst/>
            </a:prstTxWarp>
            <a:noAutofit/>
          </a:bodyPr>
          <a:lstStyle/>
          <a:p>
            <a:pPr algn="ctr"/>
            <a:endParaRPr kumimoji="1" lang="ja-JP" altLang="en-US"/>
          </a:p>
        </p:txBody>
      </p:sp>
      <p:sp>
        <p:nvSpPr>
          <p:cNvPr id="4" name="日付プレースホルダー 3"/>
          <p:cNvSpPr>
            <a:spLocks noGrp="1"/>
          </p:cNvSpPr>
          <p:nvPr>
            <p:ph type="dt" sz="half" idx="2"/>
          </p:nvPr>
        </p:nvSpPr>
        <p:spPr/>
        <p:txBody>
          <a:bodyPr/>
          <a:lstStyle/>
          <a:p>
            <a:r>
              <a:rPr lang="en-US" altLang="ja-JP" smtClean="0"/>
              <a:t>16/06/09</a:t>
            </a:r>
            <a:endParaRPr lang="ja-JP" altLang="en-US" dirty="0"/>
          </a:p>
        </p:txBody>
      </p:sp>
      <p:sp>
        <p:nvSpPr>
          <p:cNvPr id="5" name="フッター プレースホルダー 4"/>
          <p:cNvSpPr>
            <a:spLocks noGrp="1"/>
          </p:cNvSpPr>
          <p:nvPr>
            <p:ph type="ftr" sz="quarter" idx="3"/>
          </p:nvPr>
        </p:nvSpPr>
        <p:spPr/>
        <p:txBody>
          <a:bodyPr/>
          <a:lstStyle/>
          <a:p>
            <a:r>
              <a:rPr lang="nb-NO" altLang="ja-JP" smtClean="0"/>
              <a:t>JSAI 2016</a:t>
            </a:r>
            <a:endParaRPr lang="ja-JP" altLang="en-US" dirty="0"/>
          </a:p>
        </p:txBody>
      </p:sp>
      <p:sp>
        <p:nvSpPr>
          <p:cNvPr id="6" name="スライド番号プレースホルダー 5"/>
          <p:cNvSpPr>
            <a:spLocks noGrp="1"/>
          </p:cNvSpPr>
          <p:nvPr>
            <p:ph type="sldNum" sz="quarter" idx="4"/>
          </p:nvPr>
        </p:nvSpPr>
        <p:spPr/>
        <p:txBody>
          <a:bodyPr/>
          <a:lstStyle/>
          <a:p>
            <a:fld id="{98200A20-3F20-C14E-8047-67803A4214AF}" type="slidenum">
              <a:rPr lang="ja-JP" altLang="en-US" smtClean="0"/>
              <a:pPr/>
              <a:t>13</a:t>
            </a:fld>
            <a:endParaRPr lang="ja-JP" altLang="en-US" dirty="0"/>
          </a:p>
        </p:txBody>
      </p:sp>
    </p:spTree>
    <p:extLst>
      <p:ext uri="{BB962C8B-B14F-4D97-AF65-F5344CB8AC3E}">
        <p14:creationId xmlns:p14="http://schemas.microsoft.com/office/powerpoint/2010/main" val="2237653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dissolv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14</a:t>
            </a:fld>
            <a:endParaRPr lang="ja-JP" altLang="en-US" dirty="0"/>
          </a:p>
        </p:txBody>
      </p:sp>
      <p:sp>
        <p:nvSpPr>
          <p:cNvPr id="6" name="タイトル 5"/>
          <p:cNvSpPr>
            <a:spLocks noGrp="1"/>
          </p:cNvSpPr>
          <p:nvPr>
            <p:ph type="title"/>
          </p:nvPr>
        </p:nvSpPr>
        <p:spPr/>
        <p:txBody>
          <a:bodyPr/>
          <a:lstStyle/>
          <a:p>
            <a:r>
              <a:rPr kumimoji="1" lang="ja-JP" altLang="en-US" dirty="0" smtClean="0"/>
              <a:t>仮説推論を行動予測に用いる</a:t>
            </a:r>
            <a:endParaRPr kumimoji="1" lang="ja-JP" altLang="en-US" dirty="0"/>
          </a:p>
        </p:txBody>
      </p:sp>
      <p:pic>
        <p:nvPicPr>
          <p:cNvPr id="11" name="図 10"/>
          <p:cNvPicPr>
            <a:picLocks noChangeAspect="1"/>
          </p:cNvPicPr>
          <p:nvPr/>
        </p:nvPicPr>
        <p:blipFill rotWithShape="1">
          <a:blip r:embed="rId3">
            <a:alphaModFix/>
          </a:blip>
          <a:srcRect l="6929" t="15440" r="21942" b="37390"/>
          <a:stretch/>
        </p:blipFill>
        <p:spPr>
          <a:xfrm>
            <a:off x="6019800" y="1193408"/>
            <a:ext cx="2886860" cy="1621543"/>
          </a:xfrm>
          <a:prstGeom prst="rect">
            <a:avLst/>
          </a:prstGeom>
          <a:ln>
            <a:noFill/>
          </a:ln>
        </p:spPr>
        <p:style>
          <a:lnRef idx="2">
            <a:schemeClr val="dk1"/>
          </a:lnRef>
          <a:fillRef idx="1">
            <a:schemeClr val="lt1"/>
          </a:fillRef>
          <a:effectRef idx="0">
            <a:schemeClr val="dk1"/>
          </a:effectRef>
          <a:fontRef idx="minor">
            <a:schemeClr val="dk1"/>
          </a:fontRef>
        </p:style>
      </p:pic>
      <p:sp>
        <p:nvSpPr>
          <p:cNvPr id="15" name="テキスト ボックス 14"/>
          <p:cNvSpPr txBox="1"/>
          <p:nvPr/>
        </p:nvSpPr>
        <p:spPr>
          <a:xfrm>
            <a:off x="1486792" y="5764326"/>
            <a:ext cx="69763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Bef>
                <a:spcPts val="600"/>
              </a:spcBef>
            </a:pPr>
            <a:r>
              <a:rPr lang="ja-JP" altLang="en-US" dirty="0" smtClean="0"/>
              <a:t>自車</a:t>
            </a:r>
            <a:r>
              <a:rPr lang="en-US" altLang="ja-JP" dirty="0" smtClean="0"/>
              <a:t>(M) ∧ </a:t>
            </a:r>
            <a:r>
              <a:rPr lang="ja-JP" altLang="en-US" dirty="0" smtClean="0"/>
              <a:t>大人</a:t>
            </a:r>
            <a:r>
              <a:rPr lang="en-US" altLang="ja-JP" dirty="0" smtClean="0"/>
              <a:t>(P) ∧ </a:t>
            </a:r>
            <a:r>
              <a:rPr lang="ja-JP" altLang="en-US" dirty="0" smtClean="0"/>
              <a:t>タクシー</a:t>
            </a:r>
            <a:r>
              <a:rPr lang="en-US" altLang="ja-JP" dirty="0" smtClean="0"/>
              <a:t>(T) ∧ </a:t>
            </a:r>
            <a:r>
              <a:rPr lang="ja-JP" altLang="en-US" dirty="0" smtClean="0"/>
              <a:t>左前方</a:t>
            </a:r>
            <a:r>
              <a:rPr lang="en-US" altLang="ja-JP" dirty="0" smtClean="0"/>
              <a:t>(T, P) ∧ </a:t>
            </a:r>
            <a:r>
              <a:rPr lang="ja-JP" altLang="en-US" dirty="0" smtClean="0"/>
              <a:t>何らかの行動</a:t>
            </a:r>
            <a:r>
              <a:rPr lang="en-US" altLang="ja-JP" dirty="0" smtClean="0"/>
              <a:t>(T)</a:t>
            </a:r>
            <a:endParaRPr kumimoji="1" lang="ja-JP" altLang="en-US" dirty="0" smtClean="0"/>
          </a:p>
        </p:txBody>
      </p:sp>
      <p:sp>
        <p:nvSpPr>
          <p:cNvPr id="19" name="テキスト ボックス 18"/>
          <p:cNvSpPr txBox="1"/>
          <p:nvPr/>
        </p:nvSpPr>
        <p:spPr>
          <a:xfrm>
            <a:off x="476324" y="2552367"/>
            <a:ext cx="4339650" cy="369332"/>
          </a:xfrm>
          <a:prstGeom prst="rect">
            <a:avLst/>
          </a:prstGeom>
          <a:noFill/>
        </p:spPr>
        <p:txBody>
          <a:bodyPr wrap="none" rtlCol="0">
            <a:spAutoFit/>
          </a:bodyPr>
          <a:lstStyle/>
          <a:p>
            <a:pPr>
              <a:spcBef>
                <a:spcPts val="600"/>
              </a:spcBef>
            </a:pPr>
            <a:r>
              <a:rPr lang="ja-JP" altLang="en-US" dirty="0" smtClean="0"/>
              <a:t>「タクシーは客を乗せるために止まる」</a:t>
            </a:r>
            <a:endParaRPr kumimoji="1" lang="ja-JP" altLang="en-US" dirty="0" smtClean="0"/>
          </a:p>
        </p:txBody>
      </p:sp>
      <p:sp>
        <p:nvSpPr>
          <p:cNvPr id="20" name="テキスト ボックス 19"/>
          <p:cNvSpPr txBox="1"/>
          <p:nvPr/>
        </p:nvSpPr>
        <p:spPr>
          <a:xfrm>
            <a:off x="705690" y="2963117"/>
            <a:ext cx="74448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lang="ja-JP" altLang="en-US" dirty="0" smtClean="0"/>
              <a:t>タクシー</a:t>
            </a:r>
            <a:r>
              <a:rPr lang="en-US" altLang="ja-JP" dirty="0" smtClean="0"/>
              <a:t>(t) ∧ </a:t>
            </a:r>
            <a:r>
              <a:rPr lang="ja-JP" altLang="en-US" dirty="0" smtClean="0"/>
              <a:t>歩行者</a:t>
            </a:r>
            <a:r>
              <a:rPr kumimoji="1" lang="en-US" altLang="ja-JP" dirty="0" smtClean="0"/>
              <a:t>(</a:t>
            </a:r>
            <a:r>
              <a:rPr lang="en-US" altLang="ja-JP" dirty="0"/>
              <a:t>p</a:t>
            </a:r>
            <a:r>
              <a:rPr kumimoji="1" lang="en-US" altLang="ja-JP" dirty="0" smtClean="0"/>
              <a:t>) ∧ </a:t>
            </a:r>
            <a:r>
              <a:rPr kumimoji="1" lang="ja-JP" altLang="en-US" dirty="0" smtClean="0"/>
              <a:t>左前方</a:t>
            </a:r>
            <a:r>
              <a:rPr kumimoji="1" lang="en-US" altLang="ja-JP" dirty="0" smtClean="0"/>
              <a:t>(t, p) ∧ </a:t>
            </a:r>
            <a:r>
              <a:rPr lang="ja-JP" altLang="en-US" dirty="0" smtClean="0"/>
              <a:t>手を挙げている</a:t>
            </a:r>
            <a:r>
              <a:rPr lang="en-US" altLang="ja-JP" dirty="0" smtClean="0"/>
              <a:t>(p) → </a:t>
            </a:r>
            <a:r>
              <a:rPr lang="ja-JP" altLang="en-US" dirty="0" smtClean="0"/>
              <a:t>止まる</a:t>
            </a:r>
            <a:r>
              <a:rPr lang="en-US" altLang="ja-JP" dirty="0" smtClean="0"/>
              <a:t>(t)</a:t>
            </a:r>
            <a:endParaRPr kumimoji="1" lang="ja-JP" altLang="en-US" dirty="0" smtClean="0"/>
          </a:p>
        </p:txBody>
      </p:sp>
      <p:sp>
        <p:nvSpPr>
          <p:cNvPr id="23" name="テキスト ボックス 22"/>
          <p:cNvSpPr txBox="1"/>
          <p:nvPr/>
        </p:nvSpPr>
        <p:spPr>
          <a:xfrm>
            <a:off x="485830" y="1664873"/>
            <a:ext cx="2723823" cy="369332"/>
          </a:xfrm>
          <a:prstGeom prst="rect">
            <a:avLst/>
          </a:prstGeom>
          <a:noFill/>
        </p:spPr>
        <p:txBody>
          <a:bodyPr wrap="none" rtlCol="0">
            <a:spAutoFit/>
          </a:bodyPr>
          <a:lstStyle/>
          <a:p>
            <a:pPr>
              <a:spcBef>
                <a:spcPts val="600"/>
              </a:spcBef>
            </a:pPr>
            <a:r>
              <a:rPr lang="ja-JP" altLang="en-US" dirty="0" smtClean="0"/>
              <a:t>「大人は歩行者である」</a:t>
            </a:r>
            <a:endParaRPr kumimoji="1" lang="ja-JP" altLang="en-US" dirty="0" smtClean="0"/>
          </a:p>
        </p:txBody>
      </p:sp>
      <p:sp>
        <p:nvSpPr>
          <p:cNvPr id="24" name="テキスト ボックス 23"/>
          <p:cNvSpPr txBox="1"/>
          <p:nvPr/>
        </p:nvSpPr>
        <p:spPr>
          <a:xfrm>
            <a:off x="715196" y="2075623"/>
            <a:ext cx="21549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lang="ja-JP" altLang="en-US" dirty="0" smtClean="0"/>
              <a:t>大人</a:t>
            </a:r>
            <a:r>
              <a:rPr kumimoji="1" lang="en-US" altLang="ja-JP" dirty="0" smtClean="0"/>
              <a:t>(x) → </a:t>
            </a:r>
            <a:r>
              <a:rPr kumimoji="1" lang="ja-JP" altLang="en-US" dirty="0" smtClean="0"/>
              <a:t>歩行者</a:t>
            </a:r>
            <a:r>
              <a:rPr kumimoji="1" lang="en-US" altLang="ja-JP" dirty="0" smtClean="0"/>
              <a:t>(x)</a:t>
            </a:r>
            <a:endParaRPr kumimoji="1" lang="ja-JP" altLang="en-US" dirty="0" smtClean="0"/>
          </a:p>
        </p:txBody>
      </p:sp>
      <p:sp>
        <p:nvSpPr>
          <p:cNvPr id="27" name="テキスト ボックス 26"/>
          <p:cNvSpPr txBox="1"/>
          <p:nvPr/>
        </p:nvSpPr>
        <p:spPr>
          <a:xfrm>
            <a:off x="3140691" y="4773364"/>
            <a:ext cx="114575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歩行者</a:t>
            </a:r>
            <a:r>
              <a:rPr kumimoji="1" lang="en-US" altLang="ja-JP" dirty="0" smtClean="0"/>
              <a:t>(P)</a:t>
            </a:r>
            <a:endParaRPr kumimoji="1" lang="ja-JP" altLang="en-US" dirty="0" smtClean="0"/>
          </a:p>
        </p:txBody>
      </p:sp>
      <p:sp>
        <p:nvSpPr>
          <p:cNvPr id="28" name="テキスト ボックス 27"/>
          <p:cNvSpPr txBox="1"/>
          <p:nvPr/>
        </p:nvSpPr>
        <p:spPr>
          <a:xfrm>
            <a:off x="646334" y="1221020"/>
            <a:ext cx="1107996"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背景知識</a:t>
            </a:r>
          </a:p>
        </p:txBody>
      </p:sp>
      <p:sp>
        <p:nvSpPr>
          <p:cNvPr id="29" name="テキスト ボックス 28"/>
          <p:cNvSpPr txBox="1"/>
          <p:nvPr/>
        </p:nvSpPr>
        <p:spPr>
          <a:xfrm>
            <a:off x="646334" y="3850033"/>
            <a:ext cx="646331"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仮説</a:t>
            </a:r>
          </a:p>
        </p:txBody>
      </p:sp>
      <p:sp>
        <p:nvSpPr>
          <p:cNvPr id="30" name="テキスト ボックス 29"/>
          <p:cNvSpPr txBox="1"/>
          <p:nvPr/>
        </p:nvSpPr>
        <p:spPr>
          <a:xfrm>
            <a:off x="646334" y="5764326"/>
            <a:ext cx="646331"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観測</a:t>
            </a:r>
          </a:p>
        </p:txBody>
      </p:sp>
      <p:sp>
        <p:nvSpPr>
          <p:cNvPr id="31" name="テキスト ボックス 30"/>
          <p:cNvSpPr txBox="1"/>
          <p:nvPr/>
        </p:nvSpPr>
        <p:spPr>
          <a:xfrm>
            <a:off x="5699583" y="3850034"/>
            <a:ext cx="113741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止まる</a:t>
            </a:r>
            <a:r>
              <a:rPr kumimoji="1" lang="en-US" altLang="ja-JP" dirty="0" smtClean="0"/>
              <a:t>(</a:t>
            </a:r>
            <a:r>
              <a:rPr lang="en-US" altLang="ja-JP" dirty="0"/>
              <a:t>T</a:t>
            </a:r>
            <a:r>
              <a:rPr kumimoji="1" lang="en-US" altLang="ja-JP" dirty="0" smtClean="0"/>
              <a:t>)</a:t>
            </a:r>
            <a:endParaRPr kumimoji="1" lang="ja-JP" altLang="en-US" dirty="0" smtClean="0"/>
          </a:p>
        </p:txBody>
      </p:sp>
      <p:sp>
        <p:nvSpPr>
          <p:cNvPr id="32" name="テキスト ボックス 31"/>
          <p:cNvSpPr txBox="1"/>
          <p:nvPr/>
        </p:nvSpPr>
        <p:spPr>
          <a:xfrm>
            <a:off x="2456985" y="3850034"/>
            <a:ext cx="206908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手を挙げている</a:t>
            </a:r>
            <a:r>
              <a:rPr kumimoji="1" lang="en-US" altLang="ja-JP" dirty="0" smtClean="0"/>
              <a:t>(P)</a:t>
            </a:r>
            <a:endParaRPr kumimoji="1" lang="ja-JP" altLang="en-US" dirty="0" smtClean="0"/>
          </a:p>
        </p:txBody>
      </p:sp>
      <p:cxnSp>
        <p:nvCxnSpPr>
          <p:cNvPr id="34" name="直線矢印コネクタ 33"/>
          <p:cNvCxnSpPr/>
          <p:nvPr/>
        </p:nvCxnSpPr>
        <p:spPr>
          <a:xfrm flipV="1">
            <a:off x="3140691" y="5259986"/>
            <a:ext cx="420979" cy="50434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6" name="直線矢印コネクタ 35"/>
          <p:cNvCxnSpPr/>
          <p:nvPr/>
        </p:nvCxnSpPr>
        <p:spPr>
          <a:xfrm flipV="1">
            <a:off x="4095545" y="4219366"/>
            <a:ext cx="1384990" cy="55399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1" name="直線矢印コネクタ 40"/>
          <p:cNvCxnSpPr/>
          <p:nvPr/>
        </p:nvCxnSpPr>
        <p:spPr>
          <a:xfrm flipV="1">
            <a:off x="4628945" y="4376419"/>
            <a:ext cx="1196712" cy="138790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3" name="直線矢印コネクタ 42"/>
          <p:cNvCxnSpPr/>
          <p:nvPr/>
        </p:nvCxnSpPr>
        <p:spPr>
          <a:xfrm flipV="1">
            <a:off x="5755582" y="4376419"/>
            <a:ext cx="318563" cy="138790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5" name="直線矢印コネクタ 44"/>
          <p:cNvCxnSpPr>
            <a:stCxn id="32" idx="3"/>
          </p:cNvCxnSpPr>
          <p:nvPr/>
        </p:nvCxnSpPr>
        <p:spPr>
          <a:xfrm>
            <a:off x="4526069" y="4034700"/>
            <a:ext cx="95446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7" name="直線矢印コネクタ 46"/>
          <p:cNvCxnSpPr/>
          <p:nvPr/>
        </p:nvCxnSpPr>
        <p:spPr>
          <a:xfrm>
            <a:off x="6710712" y="4376419"/>
            <a:ext cx="442633" cy="138790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63" name="テキスト ボックス 62"/>
          <p:cNvSpPr txBox="1"/>
          <p:nvPr/>
        </p:nvSpPr>
        <p:spPr>
          <a:xfrm>
            <a:off x="6087124" y="469949"/>
            <a:ext cx="2802833" cy="369332"/>
          </a:xfrm>
          <a:prstGeom prst="rect">
            <a:avLst/>
          </a:prstGeom>
          <a:noFill/>
        </p:spPr>
        <p:txBody>
          <a:bodyPr wrap="none" rtlCol="0">
            <a:spAutoFit/>
          </a:bodyPr>
          <a:lstStyle/>
          <a:p>
            <a:pPr>
              <a:spcBef>
                <a:spcPts val="600"/>
              </a:spcBef>
            </a:pPr>
            <a:r>
              <a:rPr kumimoji="1" lang="en-US" altLang="ja-JP" dirty="0" smtClean="0">
                <a:solidFill>
                  <a:schemeClr val="bg1"/>
                </a:solidFill>
              </a:rPr>
              <a:t>※</a:t>
            </a:r>
            <a:r>
              <a:rPr kumimoji="1" lang="ja-JP" altLang="en-US" dirty="0" smtClean="0">
                <a:solidFill>
                  <a:schemeClr val="bg1"/>
                </a:solidFill>
              </a:rPr>
              <a:t>スコア関数</a:t>
            </a:r>
            <a:r>
              <a:rPr kumimoji="1" lang="en-US" altLang="ja-JP" dirty="0" smtClean="0">
                <a:solidFill>
                  <a:schemeClr val="bg1"/>
                </a:solidFill>
              </a:rPr>
              <a:t>: [Hobbs 93]</a:t>
            </a:r>
            <a:endParaRPr kumimoji="1" lang="ja-JP" altLang="en-US" dirty="0" smtClean="0">
              <a:solidFill>
                <a:schemeClr val="bg1"/>
              </a:solidFill>
            </a:endParaRPr>
          </a:p>
        </p:txBody>
      </p:sp>
    </p:spTree>
    <p:extLst>
      <p:ext uri="{BB962C8B-B14F-4D97-AF65-F5344CB8AC3E}">
        <p14:creationId xmlns:p14="http://schemas.microsoft.com/office/powerpoint/2010/main" val="31084014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15</a:t>
            </a:fld>
            <a:endParaRPr lang="ja-JP" altLang="en-US" dirty="0"/>
          </a:p>
        </p:txBody>
      </p:sp>
      <p:sp>
        <p:nvSpPr>
          <p:cNvPr id="6" name="タイトル 5"/>
          <p:cNvSpPr>
            <a:spLocks noGrp="1"/>
          </p:cNvSpPr>
          <p:nvPr>
            <p:ph type="title"/>
          </p:nvPr>
        </p:nvSpPr>
        <p:spPr/>
        <p:txBody>
          <a:bodyPr/>
          <a:lstStyle/>
          <a:p>
            <a:r>
              <a:rPr kumimoji="1" lang="ja-JP" altLang="en-US" dirty="0" smtClean="0"/>
              <a:t>仮説推論を行動予測に用いる</a:t>
            </a:r>
            <a:endParaRPr kumimoji="1" lang="ja-JP" altLang="en-US" dirty="0"/>
          </a:p>
        </p:txBody>
      </p:sp>
      <p:pic>
        <p:nvPicPr>
          <p:cNvPr id="11" name="図 10"/>
          <p:cNvPicPr>
            <a:picLocks noChangeAspect="1"/>
          </p:cNvPicPr>
          <p:nvPr/>
        </p:nvPicPr>
        <p:blipFill rotWithShape="1">
          <a:blip r:embed="rId3">
            <a:alphaModFix/>
          </a:blip>
          <a:srcRect l="6929" t="15440" r="21942" b="37390"/>
          <a:stretch/>
        </p:blipFill>
        <p:spPr>
          <a:xfrm>
            <a:off x="6019800" y="1193408"/>
            <a:ext cx="2886860" cy="1621543"/>
          </a:xfrm>
          <a:prstGeom prst="rect">
            <a:avLst/>
          </a:prstGeom>
          <a:ln>
            <a:noFill/>
          </a:ln>
        </p:spPr>
        <p:style>
          <a:lnRef idx="2">
            <a:schemeClr val="dk1"/>
          </a:lnRef>
          <a:fillRef idx="1">
            <a:schemeClr val="lt1"/>
          </a:fillRef>
          <a:effectRef idx="0">
            <a:schemeClr val="dk1"/>
          </a:effectRef>
          <a:fontRef idx="minor">
            <a:schemeClr val="dk1"/>
          </a:fontRef>
        </p:style>
      </p:pic>
      <p:sp>
        <p:nvSpPr>
          <p:cNvPr id="15" name="テキスト ボックス 14"/>
          <p:cNvSpPr txBox="1"/>
          <p:nvPr/>
        </p:nvSpPr>
        <p:spPr>
          <a:xfrm>
            <a:off x="1486792" y="5764326"/>
            <a:ext cx="6976328"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spcBef>
                <a:spcPts val="600"/>
              </a:spcBef>
            </a:pPr>
            <a:r>
              <a:rPr lang="ja-JP" altLang="en-US" dirty="0" smtClean="0"/>
              <a:t>自車</a:t>
            </a:r>
            <a:r>
              <a:rPr lang="en-US" altLang="ja-JP" dirty="0" smtClean="0"/>
              <a:t>(M) ∧ </a:t>
            </a:r>
            <a:r>
              <a:rPr lang="ja-JP" altLang="en-US" dirty="0" smtClean="0"/>
              <a:t>大人</a:t>
            </a:r>
            <a:r>
              <a:rPr lang="en-US" altLang="ja-JP" dirty="0" smtClean="0"/>
              <a:t>(P) ∧ </a:t>
            </a:r>
            <a:r>
              <a:rPr lang="ja-JP" altLang="en-US" dirty="0" smtClean="0"/>
              <a:t>タクシー</a:t>
            </a:r>
            <a:r>
              <a:rPr lang="en-US" altLang="ja-JP" dirty="0" smtClean="0"/>
              <a:t>(T) ∧ </a:t>
            </a:r>
            <a:r>
              <a:rPr lang="ja-JP" altLang="en-US" dirty="0" smtClean="0"/>
              <a:t>左前方</a:t>
            </a:r>
            <a:r>
              <a:rPr lang="en-US" altLang="ja-JP" dirty="0" smtClean="0"/>
              <a:t>(T, P) ∧ </a:t>
            </a:r>
            <a:r>
              <a:rPr lang="ja-JP" altLang="en-US" dirty="0" smtClean="0"/>
              <a:t>何らかの行動</a:t>
            </a:r>
            <a:r>
              <a:rPr lang="en-US" altLang="ja-JP" dirty="0" smtClean="0"/>
              <a:t>(T)</a:t>
            </a:r>
            <a:endParaRPr kumimoji="1" lang="ja-JP" altLang="en-US" dirty="0" smtClean="0"/>
          </a:p>
        </p:txBody>
      </p:sp>
      <p:sp>
        <p:nvSpPr>
          <p:cNvPr id="19" name="テキスト ボックス 18"/>
          <p:cNvSpPr txBox="1"/>
          <p:nvPr/>
        </p:nvSpPr>
        <p:spPr>
          <a:xfrm>
            <a:off x="476324" y="2552367"/>
            <a:ext cx="4339650" cy="369332"/>
          </a:xfrm>
          <a:prstGeom prst="rect">
            <a:avLst/>
          </a:prstGeom>
          <a:noFill/>
        </p:spPr>
        <p:txBody>
          <a:bodyPr wrap="none" rtlCol="0">
            <a:spAutoFit/>
          </a:bodyPr>
          <a:lstStyle/>
          <a:p>
            <a:pPr>
              <a:spcBef>
                <a:spcPts val="600"/>
              </a:spcBef>
            </a:pPr>
            <a:r>
              <a:rPr lang="ja-JP" altLang="en-US" dirty="0" smtClean="0"/>
              <a:t>「タクシーは客を乗せるために止まる」</a:t>
            </a:r>
            <a:endParaRPr kumimoji="1" lang="ja-JP" altLang="en-US" dirty="0" smtClean="0"/>
          </a:p>
        </p:txBody>
      </p:sp>
      <p:sp>
        <p:nvSpPr>
          <p:cNvPr id="20" name="テキスト ボックス 19"/>
          <p:cNvSpPr txBox="1"/>
          <p:nvPr/>
        </p:nvSpPr>
        <p:spPr>
          <a:xfrm>
            <a:off x="705690" y="2963117"/>
            <a:ext cx="744484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lang="ja-JP" altLang="en-US" dirty="0" smtClean="0"/>
              <a:t>タクシー</a:t>
            </a:r>
            <a:r>
              <a:rPr lang="en-US" altLang="ja-JP" dirty="0" smtClean="0"/>
              <a:t>(t) ∧ </a:t>
            </a:r>
            <a:r>
              <a:rPr lang="ja-JP" altLang="en-US" dirty="0" smtClean="0"/>
              <a:t>歩行者</a:t>
            </a:r>
            <a:r>
              <a:rPr kumimoji="1" lang="en-US" altLang="ja-JP" dirty="0" smtClean="0"/>
              <a:t>(</a:t>
            </a:r>
            <a:r>
              <a:rPr lang="en-US" altLang="ja-JP" dirty="0"/>
              <a:t>p</a:t>
            </a:r>
            <a:r>
              <a:rPr kumimoji="1" lang="en-US" altLang="ja-JP" dirty="0" smtClean="0"/>
              <a:t>) ∧ </a:t>
            </a:r>
            <a:r>
              <a:rPr kumimoji="1" lang="ja-JP" altLang="en-US" dirty="0" smtClean="0"/>
              <a:t>左前方</a:t>
            </a:r>
            <a:r>
              <a:rPr kumimoji="1" lang="en-US" altLang="ja-JP" dirty="0" smtClean="0"/>
              <a:t>(t, p) ∧ </a:t>
            </a:r>
            <a:r>
              <a:rPr lang="ja-JP" altLang="en-US" dirty="0" smtClean="0"/>
              <a:t>手を挙げている</a:t>
            </a:r>
            <a:r>
              <a:rPr lang="en-US" altLang="ja-JP" dirty="0" smtClean="0"/>
              <a:t>(p) → </a:t>
            </a:r>
            <a:r>
              <a:rPr lang="ja-JP" altLang="en-US" dirty="0" smtClean="0"/>
              <a:t>止まる</a:t>
            </a:r>
            <a:r>
              <a:rPr lang="en-US" altLang="ja-JP" dirty="0" smtClean="0"/>
              <a:t>(t)</a:t>
            </a:r>
            <a:endParaRPr kumimoji="1" lang="ja-JP" altLang="en-US" dirty="0" smtClean="0"/>
          </a:p>
        </p:txBody>
      </p:sp>
      <p:sp>
        <p:nvSpPr>
          <p:cNvPr id="23" name="テキスト ボックス 22"/>
          <p:cNvSpPr txBox="1"/>
          <p:nvPr/>
        </p:nvSpPr>
        <p:spPr>
          <a:xfrm>
            <a:off x="485830" y="1664873"/>
            <a:ext cx="2723823" cy="369332"/>
          </a:xfrm>
          <a:prstGeom prst="rect">
            <a:avLst/>
          </a:prstGeom>
          <a:noFill/>
        </p:spPr>
        <p:txBody>
          <a:bodyPr wrap="none" rtlCol="0">
            <a:spAutoFit/>
          </a:bodyPr>
          <a:lstStyle/>
          <a:p>
            <a:pPr>
              <a:spcBef>
                <a:spcPts val="600"/>
              </a:spcBef>
            </a:pPr>
            <a:r>
              <a:rPr lang="ja-JP" altLang="en-US" dirty="0" smtClean="0"/>
              <a:t>「大人は歩行者である」</a:t>
            </a:r>
            <a:endParaRPr kumimoji="1" lang="ja-JP" altLang="en-US" dirty="0" smtClean="0"/>
          </a:p>
        </p:txBody>
      </p:sp>
      <p:sp>
        <p:nvSpPr>
          <p:cNvPr id="24" name="テキスト ボックス 23"/>
          <p:cNvSpPr txBox="1"/>
          <p:nvPr/>
        </p:nvSpPr>
        <p:spPr>
          <a:xfrm>
            <a:off x="715196" y="2075623"/>
            <a:ext cx="2154969"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lang="ja-JP" altLang="en-US" dirty="0" smtClean="0"/>
              <a:t>大人</a:t>
            </a:r>
            <a:r>
              <a:rPr kumimoji="1" lang="en-US" altLang="ja-JP" dirty="0" smtClean="0"/>
              <a:t>(x) → </a:t>
            </a:r>
            <a:r>
              <a:rPr kumimoji="1" lang="ja-JP" altLang="en-US" dirty="0" smtClean="0"/>
              <a:t>歩行者</a:t>
            </a:r>
            <a:r>
              <a:rPr kumimoji="1" lang="en-US" altLang="ja-JP" dirty="0" smtClean="0"/>
              <a:t>(x)</a:t>
            </a:r>
            <a:endParaRPr kumimoji="1" lang="ja-JP" altLang="en-US" dirty="0" smtClean="0"/>
          </a:p>
        </p:txBody>
      </p:sp>
      <p:sp>
        <p:nvSpPr>
          <p:cNvPr id="27" name="テキスト ボックス 26"/>
          <p:cNvSpPr txBox="1"/>
          <p:nvPr/>
        </p:nvSpPr>
        <p:spPr>
          <a:xfrm>
            <a:off x="3140691" y="4773364"/>
            <a:ext cx="114575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歩行者</a:t>
            </a:r>
            <a:r>
              <a:rPr kumimoji="1" lang="en-US" altLang="ja-JP" dirty="0" smtClean="0"/>
              <a:t>(P)</a:t>
            </a:r>
            <a:endParaRPr kumimoji="1" lang="ja-JP" altLang="en-US" dirty="0" smtClean="0"/>
          </a:p>
        </p:txBody>
      </p:sp>
      <p:sp>
        <p:nvSpPr>
          <p:cNvPr id="28" name="テキスト ボックス 27"/>
          <p:cNvSpPr txBox="1"/>
          <p:nvPr/>
        </p:nvSpPr>
        <p:spPr>
          <a:xfrm>
            <a:off x="646334" y="1221020"/>
            <a:ext cx="1107996"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背景知識</a:t>
            </a:r>
          </a:p>
        </p:txBody>
      </p:sp>
      <p:sp>
        <p:nvSpPr>
          <p:cNvPr id="29" name="テキスト ボックス 28"/>
          <p:cNvSpPr txBox="1"/>
          <p:nvPr/>
        </p:nvSpPr>
        <p:spPr>
          <a:xfrm>
            <a:off x="646334" y="3850033"/>
            <a:ext cx="646331"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仮説</a:t>
            </a:r>
          </a:p>
        </p:txBody>
      </p:sp>
      <p:sp>
        <p:nvSpPr>
          <p:cNvPr id="30" name="テキスト ボックス 29"/>
          <p:cNvSpPr txBox="1"/>
          <p:nvPr/>
        </p:nvSpPr>
        <p:spPr>
          <a:xfrm>
            <a:off x="646334" y="5764326"/>
            <a:ext cx="646331" cy="369332"/>
          </a:xfrm>
          <a:prstGeom prst="rect">
            <a:avLst/>
          </a:prstGeom>
          <a:solidFill>
            <a:schemeClr val="accent1"/>
          </a:solidFill>
        </p:spPr>
        <p:txBody>
          <a:bodyPr wrap="none" rtlCol="0">
            <a:spAutoFit/>
          </a:bodyPr>
          <a:lstStyle/>
          <a:p>
            <a:pPr>
              <a:spcBef>
                <a:spcPts val="600"/>
              </a:spcBef>
            </a:pPr>
            <a:r>
              <a:rPr kumimoji="1" lang="ja-JP" altLang="en-US" dirty="0" smtClean="0">
                <a:solidFill>
                  <a:srgbClr val="FFFFFF"/>
                </a:solidFill>
              </a:rPr>
              <a:t>観測</a:t>
            </a:r>
          </a:p>
        </p:txBody>
      </p:sp>
      <p:sp>
        <p:nvSpPr>
          <p:cNvPr id="31" name="テキスト ボックス 30"/>
          <p:cNvSpPr txBox="1"/>
          <p:nvPr/>
        </p:nvSpPr>
        <p:spPr>
          <a:xfrm>
            <a:off x="5699583" y="3850034"/>
            <a:ext cx="113741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止まる</a:t>
            </a:r>
            <a:r>
              <a:rPr kumimoji="1" lang="en-US" altLang="ja-JP" dirty="0" smtClean="0"/>
              <a:t>(</a:t>
            </a:r>
            <a:r>
              <a:rPr lang="en-US" altLang="ja-JP" dirty="0"/>
              <a:t>T</a:t>
            </a:r>
            <a:r>
              <a:rPr kumimoji="1" lang="en-US" altLang="ja-JP" dirty="0" smtClean="0"/>
              <a:t>)</a:t>
            </a:r>
            <a:endParaRPr kumimoji="1" lang="ja-JP" altLang="en-US" dirty="0" smtClean="0"/>
          </a:p>
        </p:txBody>
      </p:sp>
      <p:sp>
        <p:nvSpPr>
          <p:cNvPr id="32" name="テキスト ボックス 31"/>
          <p:cNvSpPr txBox="1"/>
          <p:nvPr/>
        </p:nvSpPr>
        <p:spPr>
          <a:xfrm>
            <a:off x="2456985" y="3850034"/>
            <a:ext cx="206908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spcBef>
                <a:spcPts val="600"/>
              </a:spcBef>
            </a:pPr>
            <a:r>
              <a:rPr kumimoji="1" lang="ja-JP" altLang="en-US" dirty="0" smtClean="0"/>
              <a:t>手を挙げている</a:t>
            </a:r>
            <a:r>
              <a:rPr kumimoji="1" lang="en-US" altLang="ja-JP" dirty="0" smtClean="0"/>
              <a:t>(P)</a:t>
            </a:r>
            <a:endParaRPr kumimoji="1" lang="ja-JP" altLang="en-US" dirty="0" smtClean="0"/>
          </a:p>
        </p:txBody>
      </p:sp>
      <p:cxnSp>
        <p:nvCxnSpPr>
          <p:cNvPr id="34" name="直線矢印コネクタ 33"/>
          <p:cNvCxnSpPr/>
          <p:nvPr/>
        </p:nvCxnSpPr>
        <p:spPr>
          <a:xfrm flipV="1">
            <a:off x="3140691" y="5259986"/>
            <a:ext cx="420979" cy="50434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6" name="直線矢印コネクタ 35"/>
          <p:cNvCxnSpPr/>
          <p:nvPr/>
        </p:nvCxnSpPr>
        <p:spPr>
          <a:xfrm flipV="1">
            <a:off x="4095545" y="4219366"/>
            <a:ext cx="1384990" cy="55399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1" name="直線矢印コネクタ 40"/>
          <p:cNvCxnSpPr/>
          <p:nvPr/>
        </p:nvCxnSpPr>
        <p:spPr>
          <a:xfrm flipV="1">
            <a:off x="4628945" y="4376419"/>
            <a:ext cx="1196712" cy="138790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3" name="直線矢印コネクタ 42"/>
          <p:cNvCxnSpPr/>
          <p:nvPr/>
        </p:nvCxnSpPr>
        <p:spPr>
          <a:xfrm flipV="1">
            <a:off x="5755582" y="4376419"/>
            <a:ext cx="318563" cy="1387908"/>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5" name="直線矢印コネクタ 44"/>
          <p:cNvCxnSpPr>
            <a:stCxn id="32" idx="3"/>
          </p:cNvCxnSpPr>
          <p:nvPr/>
        </p:nvCxnSpPr>
        <p:spPr>
          <a:xfrm>
            <a:off x="4526069" y="4034700"/>
            <a:ext cx="95446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47" name="直線矢印コネクタ 46"/>
          <p:cNvCxnSpPr/>
          <p:nvPr/>
        </p:nvCxnSpPr>
        <p:spPr>
          <a:xfrm>
            <a:off x="6710712" y="4376419"/>
            <a:ext cx="442633" cy="138790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9" name="テキスト ボックス 58"/>
          <p:cNvSpPr txBox="1"/>
          <p:nvPr/>
        </p:nvSpPr>
        <p:spPr>
          <a:xfrm>
            <a:off x="393838" y="2135587"/>
            <a:ext cx="5570756" cy="523220"/>
          </a:xfrm>
          <a:prstGeom prst="rect">
            <a:avLst/>
          </a:prstGeom>
          <a:solidFill>
            <a:schemeClr val="accent2"/>
          </a:solidFill>
        </p:spPr>
        <p:txBody>
          <a:bodyPr wrap="none" rtlCol="0">
            <a:spAutoFit/>
          </a:bodyPr>
          <a:lstStyle/>
          <a:p>
            <a:pPr>
              <a:spcBef>
                <a:spcPts val="600"/>
              </a:spcBef>
            </a:pPr>
            <a:r>
              <a:rPr kumimoji="1" lang="ja-JP" altLang="en-US" sz="2800" dirty="0" smtClean="0">
                <a:solidFill>
                  <a:srgbClr val="FFFFFF"/>
                </a:solidFill>
              </a:rPr>
              <a:t>処理の手順を捨象した宣言的知識</a:t>
            </a:r>
          </a:p>
        </p:txBody>
      </p:sp>
      <p:sp>
        <p:nvSpPr>
          <p:cNvPr id="60" name="テキスト ボックス 59"/>
          <p:cNvSpPr txBox="1"/>
          <p:nvPr/>
        </p:nvSpPr>
        <p:spPr>
          <a:xfrm>
            <a:off x="4628945" y="4998376"/>
            <a:ext cx="4217746" cy="523220"/>
          </a:xfrm>
          <a:prstGeom prst="rect">
            <a:avLst/>
          </a:prstGeom>
          <a:solidFill>
            <a:schemeClr val="accent2"/>
          </a:solidFill>
        </p:spPr>
        <p:txBody>
          <a:bodyPr wrap="none" rtlCol="0">
            <a:spAutoFit/>
          </a:bodyPr>
          <a:lstStyle/>
          <a:p>
            <a:pPr>
              <a:spcBef>
                <a:spcPts val="600"/>
              </a:spcBef>
            </a:pPr>
            <a:r>
              <a:rPr kumimoji="1" lang="ja-JP" altLang="en-US" sz="2800" dirty="0" smtClean="0">
                <a:solidFill>
                  <a:srgbClr val="FFFFFF"/>
                </a:solidFill>
              </a:rPr>
              <a:t>仮説</a:t>
            </a:r>
            <a:r>
              <a:rPr kumimoji="1" lang="en-US" altLang="ja-JP" sz="2800" dirty="0" smtClean="0">
                <a:solidFill>
                  <a:srgbClr val="FFFFFF"/>
                </a:solidFill>
              </a:rPr>
              <a:t> = </a:t>
            </a:r>
            <a:r>
              <a:rPr kumimoji="1" lang="ja-JP" altLang="en-US" sz="2800" dirty="0" smtClean="0">
                <a:solidFill>
                  <a:srgbClr val="FFFFFF"/>
                </a:solidFill>
              </a:rPr>
              <a:t>予測に対する説明</a:t>
            </a:r>
          </a:p>
        </p:txBody>
      </p:sp>
      <p:sp>
        <p:nvSpPr>
          <p:cNvPr id="61" name="テキスト ボックス 60"/>
          <p:cNvSpPr txBox="1"/>
          <p:nvPr/>
        </p:nvSpPr>
        <p:spPr>
          <a:xfrm>
            <a:off x="363545" y="4242067"/>
            <a:ext cx="4852610" cy="523220"/>
          </a:xfrm>
          <a:prstGeom prst="rect">
            <a:avLst/>
          </a:prstGeom>
          <a:solidFill>
            <a:schemeClr val="accent2"/>
          </a:solidFill>
        </p:spPr>
        <p:txBody>
          <a:bodyPr wrap="none" rtlCol="0">
            <a:spAutoFit/>
          </a:bodyPr>
          <a:lstStyle/>
          <a:p>
            <a:pPr>
              <a:spcBef>
                <a:spcPts val="600"/>
              </a:spcBef>
            </a:pPr>
            <a:r>
              <a:rPr kumimoji="1" lang="ja-JP" altLang="en-US" sz="2800" dirty="0" smtClean="0">
                <a:solidFill>
                  <a:srgbClr val="FFFFFF"/>
                </a:solidFill>
              </a:rPr>
              <a:t>観測の不確実性に自然に対応</a:t>
            </a:r>
          </a:p>
        </p:txBody>
      </p:sp>
      <p:sp>
        <p:nvSpPr>
          <p:cNvPr id="33" name="テキスト ボックス 32"/>
          <p:cNvSpPr txBox="1"/>
          <p:nvPr/>
        </p:nvSpPr>
        <p:spPr>
          <a:xfrm>
            <a:off x="6087124" y="469949"/>
            <a:ext cx="2802833" cy="369332"/>
          </a:xfrm>
          <a:prstGeom prst="rect">
            <a:avLst/>
          </a:prstGeom>
          <a:noFill/>
        </p:spPr>
        <p:txBody>
          <a:bodyPr wrap="none" rtlCol="0">
            <a:spAutoFit/>
          </a:bodyPr>
          <a:lstStyle/>
          <a:p>
            <a:pPr>
              <a:spcBef>
                <a:spcPts val="600"/>
              </a:spcBef>
            </a:pPr>
            <a:r>
              <a:rPr kumimoji="1" lang="en-US" altLang="ja-JP" dirty="0" smtClean="0">
                <a:solidFill>
                  <a:schemeClr val="bg1"/>
                </a:solidFill>
              </a:rPr>
              <a:t>※</a:t>
            </a:r>
            <a:r>
              <a:rPr kumimoji="1" lang="ja-JP" altLang="en-US" dirty="0" smtClean="0">
                <a:solidFill>
                  <a:schemeClr val="bg1"/>
                </a:solidFill>
              </a:rPr>
              <a:t>スコア関数</a:t>
            </a:r>
            <a:r>
              <a:rPr kumimoji="1" lang="en-US" altLang="ja-JP" dirty="0" smtClean="0">
                <a:solidFill>
                  <a:schemeClr val="bg1"/>
                </a:solidFill>
              </a:rPr>
              <a:t>: [Hobbs 93]</a:t>
            </a:r>
            <a:endParaRPr kumimoji="1" lang="ja-JP" altLang="en-US" dirty="0" smtClean="0">
              <a:solidFill>
                <a:schemeClr val="bg1"/>
              </a:solidFill>
            </a:endParaRPr>
          </a:p>
        </p:txBody>
      </p:sp>
    </p:spTree>
    <p:extLst>
      <p:ext uri="{BB962C8B-B14F-4D97-AF65-F5344CB8AC3E}">
        <p14:creationId xmlns:p14="http://schemas.microsoft.com/office/powerpoint/2010/main" val="3311325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16</a:t>
            </a:fld>
            <a:endParaRPr lang="ja-JP" altLang="en-US" dirty="0"/>
          </a:p>
        </p:txBody>
      </p:sp>
      <p:sp>
        <p:nvSpPr>
          <p:cNvPr id="6" name="タイトル 5"/>
          <p:cNvSpPr>
            <a:spLocks noGrp="1"/>
          </p:cNvSpPr>
          <p:nvPr>
            <p:ph type="title"/>
          </p:nvPr>
        </p:nvSpPr>
        <p:spPr/>
        <p:txBody>
          <a:bodyPr/>
          <a:lstStyle/>
          <a:p>
            <a:r>
              <a:rPr kumimoji="1" lang="ja-JP" altLang="en-US" dirty="0" smtClean="0"/>
              <a:t>危険予測の枠組み</a:t>
            </a:r>
            <a:endParaRPr kumimoji="1" lang="ja-JP" altLang="en-US" dirty="0"/>
          </a:p>
        </p:txBody>
      </p:sp>
      <p:sp>
        <p:nvSpPr>
          <p:cNvPr id="7" name="平行四辺形 6"/>
          <p:cNvSpPr/>
          <p:nvPr/>
        </p:nvSpPr>
        <p:spPr>
          <a:xfrm>
            <a:off x="2636302" y="1549337"/>
            <a:ext cx="1867568"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シーン記述</a:t>
            </a:r>
            <a:endParaRPr kumimoji="1" lang="ja-JP" altLang="en-US" sz="2000" dirty="0"/>
          </a:p>
        </p:txBody>
      </p:sp>
      <p:sp>
        <p:nvSpPr>
          <p:cNvPr id="8" name="円柱 7"/>
          <p:cNvSpPr/>
          <p:nvPr/>
        </p:nvSpPr>
        <p:spPr>
          <a:xfrm>
            <a:off x="424100" y="2370677"/>
            <a:ext cx="1937857" cy="1041019"/>
          </a:xfrm>
          <a:prstGeom prst="can">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600" dirty="0" smtClean="0"/>
              <a:t>都市交通に関する</a:t>
            </a:r>
            <a:r>
              <a:rPr kumimoji="1" lang="en-US" altLang="ja-JP" sz="2000" dirty="0" smtClean="0"/>
              <a:t/>
            </a:r>
            <a:br>
              <a:rPr kumimoji="1" lang="en-US" altLang="ja-JP" sz="2000" dirty="0" smtClean="0"/>
            </a:br>
            <a:r>
              <a:rPr kumimoji="1" lang="ja-JP" altLang="en-US" sz="2000" dirty="0" smtClean="0"/>
              <a:t>知識ベース</a:t>
            </a:r>
          </a:p>
        </p:txBody>
      </p:sp>
      <p:sp>
        <p:nvSpPr>
          <p:cNvPr id="9" name="正方形/長方形 8"/>
          <p:cNvSpPr/>
          <p:nvPr/>
        </p:nvSpPr>
        <p:spPr>
          <a:xfrm>
            <a:off x="2848258" y="2516202"/>
            <a:ext cx="1444058" cy="74997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dirty="0" smtClean="0"/>
              <a:t>仮説推論</a:t>
            </a:r>
            <a:r>
              <a:rPr lang="en-US" altLang="ja-JP" sz="2000" dirty="0"/>
              <a:t/>
            </a:r>
            <a:br>
              <a:rPr lang="en-US" altLang="ja-JP" sz="2000" dirty="0"/>
            </a:br>
            <a:r>
              <a:rPr lang="ja-JP" altLang="en-US" sz="1600" dirty="0" smtClean="0"/>
              <a:t>（論理推論）</a:t>
            </a:r>
            <a:endParaRPr kumimoji="1" lang="ja-JP" altLang="en-US" dirty="0" smtClean="0"/>
          </a:p>
        </p:txBody>
      </p:sp>
      <p:sp>
        <p:nvSpPr>
          <p:cNvPr id="11" name="正方形/長方形 10"/>
          <p:cNvSpPr/>
          <p:nvPr/>
        </p:nvSpPr>
        <p:spPr>
          <a:xfrm>
            <a:off x="2157845" y="3777054"/>
            <a:ext cx="2824884" cy="1039308"/>
          </a:xfrm>
          <a:prstGeom prst="rect">
            <a:avLst/>
          </a:prstGeom>
          <a:solidFill>
            <a:srgbClr val="FED3CD"/>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sp>
        <p:nvSpPr>
          <p:cNvPr id="13" name="平行四辺形 12"/>
          <p:cNvSpPr/>
          <p:nvPr/>
        </p:nvSpPr>
        <p:spPr>
          <a:xfrm>
            <a:off x="205436" y="4052646"/>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定量情報</a:t>
            </a:r>
            <a:endParaRPr kumimoji="1" lang="ja-JP" altLang="en-US" sz="2000" dirty="0"/>
          </a:p>
        </p:txBody>
      </p:sp>
      <p:cxnSp>
        <p:nvCxnSpPr>
          <p:cNvPr id="15" name="直線矢印コネクタ 14"/>
          <p:cNvCxnSpPr>
            <a:stCxn id="7" idx="4"/>
          </p:cNvCxnSpPr>
          <p:nvPr/>
        </p:nvCxnSpPr>
        <p:spPr>
          <a:xfrm>
            <a:off x="3570086" y="2025786"/>
            <a:ext cx="201" cy="40658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8" name="直線矢印コネクタ 17"/>
          <p:cNvCxnSpPr>
            <a:stCxn id="9" idx="2"/>
          </p:cNvCxnSpPr>
          <p:nvPr/>
        </p:nvCxnSpPr>
        <p:spPr>
          <a:xfrm>
            <a:off x="3570287" y="3266172"/>
            <a:ext cx="0" cy="417142"/>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29" name="直線矢印コネクタ 28"/>
          <p:cNvCxnSpPr>
            <a:stCxn id="8" idx="4"/>
          </p:cNvCxnSpPr>
          <p:nvPr/>
        </p:nvCxnSpPr>
        <p:spPr>
          <a:xfrm>
            <a:off x="2361957" y="2891187"/>
            <a:ext cx="40202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2" name="直線矢印コネクタ 31"/>
          <p:cNvCxnSpPr>
            <a:stCxn id="13" idx="2"/>
          </p:cNvCxnSpPr>
          <p:nvPr/>
        </p:nvCxnSpPr>
        <p:spPr>
          <a:xfrm>
            <a:off x="1737390" y="4290871"/>
            <a:ext cx="3247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8" name="テキスト ボックス 57"/>
          <p:cNvSpPr txBox="1"/>
          <p:nvPr/>
        </p:nvSpPr>
        <p:spPr>
          <a:xfrm>
            <a:off x="3247121" y="1180005"/>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59" name="テキスト ボックス 58"/>
          <p:cNvSpPr txBox="1"/>
          <p:nvPr/>
        </p:nvSpPr>
        <p:spPr>
          <a:xfrm>
            <a:off x="675740" y="3683314"/>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70" name="平行四辺形 69"/>
          <p:cNvSpPr/>
          <p:nvPr/>
        </p:nvSpPr>
        <p:spPr>
          <a:xfrm>
            <a:off x="2636302" y="5315756"/>
            <a:ext cx="1867568" cy="663417"/>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1600" dirty="0" smtClean="0"/>
              <a:t>スコア付き</a:t>
            </a:r>
            <a:r>
              <a:rPr lang="en-US" altLang="ja-JP" sz="1600" dirty="0" smtClean="0"/>
              <a:t/>
            </a:r>
            <a:br>
              <a:rPr lang="en-US" altLang="ja-JP" sz="1600" dirty="0" smtClean="0"/>
            </a:br>
            <a:r>
              <a:rPr lang="ja-JP" altLang="en-US" sz="2000" dirty="0" smtClean="0"/>
              <a:t>危険</a:t>
            </a:r>
            <a:endParaRPr kumimoji="1" lang="ja-JP" altLang="en-US" sz="2000" dirty="0"/>
          </a:p>
        </p:txBody>
      </p:sp>
      <p:sp>
        <p:nvSpPr>
          <p:cNvPr id="71" name="テキスト ボックス 70"/>
          <p:cNvSpPr txBox="1"/>
          <p:nvPr/>
        </p:nvSpPr>
        <p:spPr>
          <a:xfrm>
            <a:off x="3274741" y="5979173"/>
            <a:ext cx="646331" cy="369332"/>
          </a:xfrm>
          <a:prstGeom prst="rect">
            <a:avLst/>
          </a:prstGeom>
          <a:noFill/>
          <a:ln w="12700" cmpd="sng">
            <a:solidFill>
              <a:schemeClr val="tx1"/>
            </a:solidFill>
          </a:ln>
        </p:spPr>
        <p:txBody>
          <a:bodyPr wrap="none" rtlCol="0">
            <a:spAutoFit/>
          </a:bodyPr>
          <a:lstStyle/>
          <a:p>
            <a:r>
              <a:rPr kumimoji="1" lang="ja-JP" altLang="en-US" dirty="0" smtClean="0"/>
              <a:t>出力</a:t>
            </a:r>
            <a:endParaRPr kumimoji="1" lang="ja-JP" altLang="en-US" dirty="0"/>
          </a:p>
        </p:txBody>
      </p:sp>
      <p:cxnSp>
        <p:nvCxnSpPr>
          <p:cNvPr id="73" name="直線矢印コネクタ 72"/>
          <p:cNvCxnSpPr>
            <a:stCxn id="11" idx="2"/>
          </p:cNvCxnSpPr>
          <p:nvPr/>
        </p:nvCxnSpPr>
        <p:spPr>
          <a:xfrm flipH="1">
            <a:off x="3570086" y="4816362"/>
            <a:ext cx="201" cy="40140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7" name="二等辺三角形 56"/>
          <p:cNvSpPr/>
          <p:nvPr/>
        </p:nvSpPr>
        <p:spPr>
          <a:xfrm rot="10800000">
            <a:off x="6849167" y="3876919"/>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graphicFrame>
        <p:nvGraphicFramePr>
          <p:cNvPr id="60" name="表 59"/>
          <p:cNvGraphicFramePr>
            <a:graphicFrameLocks noGrp="1"/>
          </p:cNvGraphicFramePr>
          <p:nvPr>
            <p:extLst>
              <p:ext uri="{D42A27DB-BD31-4B8C-83A1-F6EECF244321}">
                <p14:modId xmlns:p14="http://schemas.microsoft.com/office/powerpoint/2010/main" val="451051117"/>
              </p:ext>
            </p:extLst>
          </p:nvPr>
        </p:nvGraphicFramePr>
        <p:xfrm>
          <a:off x="5260738" y="4303516"/>
          <a:ext cx="3674569" cy="1960880"/>
        </p:xfrm>
        <a:graphic>
          <a:graphicData uri="http://schemas.openxmlformats.org/drawingml/2006/table">
            <a:tbl>
              <a:tblPr firstRow="1" bandRow="1">
                <a:tableStyleId>{5C22544A-7EE6-4342-B048-85BDC9FD1C3A}</a:tableStyleId>
              </a:tblPr>
              <a:tblGrid>
                <a:gridCol w="888022"/>
                <a:gridCol w="27865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r>
                        <a:rPr kumimoji="1" lang="ja-JP" altLang="en-US" sz="1600" b="0" dirty="0" smtClean="0"/>
                        <a:t>（その説明）</a:t>
                      </a:r>
                      <a:endParaRPr kumimoji="1" lang="ja-JP" altLang="en-US" sz="1600" b="0" dirty="0"/>
                    </a:p>
                  </a:txBody>
                  <a:tcPr/>
                </a:tc>
              </a:tr>
              <a:tr h="370840">
                <a:tc>
                  <a:txBody>
                    <a:bodyPr/>
                    <a:lstStyle/>
                    <a:p>
                      <a:r>
                        <a:rPr kumimoji="1" lang="en-US" altLang="ja-JP" dirty="0" smtClean="0"/>
                        <a:t>3000</a:t>
                      </a:r>
                      <a:endParaRPr kumimoji="1" lang="ja-JP" altLang="en-US" dirty="0"/>
                    </a:p>
                  </a:txBody>
                  <a:tcPr/>
                </a:tc>
                <a:tc>
                  <a:txBody>
                    <a:bodyPr/>
                    <a:lstStyle/>
                    <a:p>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sz="1600" dirty="0" smtClean="0"/>
                        <a:t>（人</a:t>
                      </a:r>
                      <a:r>
                        <a:rPr kumimoji="1" lang="en-US" altLang="ja-JP" sz="1600" dirty="0" smtClean="0"/>
                        <a:t> P </a:t>
                      </a:r>
                      <a:r>
                        <a:rPr kumimoji="1" lang="ja-JP" altLang="en-US" sz="1600" dirty="0" smtClean="0"/>
                        <a:t>を乗せるため）</a:t>
                      </a:r>
                      <a:endParaRPr kumimoji="1" lang="ja-JP" altLang="en-US" sz="1600" dirty="0"/>
                    </a:p>
                  </a:txBody>
                  <a:tcPr/>
                </a:tc>
              </a:tr>
              <a:tr h="370840">
                <a:tc>
                  <a:txBody>
                    <a:bodyPr/>
                    <a:lstStyle/>
                    <a:p>
                      <a:r>
                        <a:rPr kumimoji="1" lang="en-US" altLang="ja-JP" dirty="0" smtClean="0"/>
                        <a:t>4000</a:t>
                      </a:r>
                      <a:endParaRPr kumimoji="1" lang="ja-JP" altLang="en-US" dirty="0"/>
                    </a:p>
                  </a:txBody>
                  <a:tcPr/>
                </a:tc>
                <a:tc>
                  <a:txBody>
                    <a:bodyPr/>
                    <a:lstStyle/>
                    <a:p>
                      <a:r>
                        <a:rPr kumimoji="1" lang="ja-JP" altLang="en-US" dirty="0" smtClean="0"/>
                        <a:t>歩行者</a:t>
                      </a:r>
                      <a:r>
                        <a:rPr kumimoji="1" lang="en-US" altLang="ja-JP" dirty="0" smtClean="0"/>
                        <a:t> P </a:t>
                      </a:r>
                      <a:r>
                        <a:rPr kumimoji="1" lang="ja-JP" altLang="en-US" dirty="0" smtClean="0"/>
                        <a:t>が横断</a:t>
                      </a:r>
                      <a:r>
                        <a:rPr kumimoji="1" lang="en-US" altLang="ja-JP" dirty="0" smtClean="0"/>
                        <a:t/>
                      </a:r>
                      <a:br>
                        <a:rPr kumimoji="1" lang="en-US" altLang="ja-JP" dirty="0" smtClean="0"/>
                      </a:br>
                      <a:r>
                        <a:rPr kumimoji="1" lang="ja-JP" altLang="en-US" sz="1600" dirty="0" smtClean="0"/>
                        <a:t>（対岸の歩道に行くため）</a:t>
                      </a:r>
                      <a:endParaRPr kumimoji="1" lang="ja-JP" altLang="en-US" sz="1600"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grpSp>
        <p:nvGrpSpPr>
          <p:cNvPr id="61" name="図形グループ 60"/>
          <p:cNvGrpSpPr/>
          <p:nvPr/>
        </p:nvGrpSpPr>
        <p:grpSpPr>
          <a:xfrm>
            <a:off x="5406824" y="1153389"/>
            <a:ext cx="3354948" cy="2590441"/>
            <a:chOff x="5406824" y="1153389"/>
            <a:chExt cx="3354948" cy="2590441"/>
          </a:xfrm>
        </p:grpSpPr>
        <p:grpSp>
          <p:nvGrpSpPr>
            <p:cNvPr id="62" name="図形グループ 61"/>
            <p:cNvGrpSpPr/>
            <p:nvPr/>
          </p:nvGrpSpPr>
          <p:grpSpPr>
            <a:xfrm>
              <a:off x="5406824" y="1153389"/>
              <a:ext cx="3354948" cy="2590441"/>
              <a:chOff x="5406824" y="1153389"/>
              <a:chExt cx="3354948" cy="2590441"/>
            </a:xfrm>
          </p:grpSpPr>
          <p:pic>
            <p:nvPicPr>
              <p:cNvPr id="65" name="図 64"/>
              <p:cNvPicPr>
                <a:picLocks noChangeAspect="1"/>
              </p:cNvPicPr>
              <p:nvPr/>
            </p:nvPicPr>
            <p:blipFill rotWithShape="1">
              <a:blip r:embed="rId3"/>
              <a:srcRect l="6929" t="15440" r="21942" b="37390"/>
              <a:stretch/>
            </p:blipFill>
            <p:spPr>
              <a:xfrm>
                <a:off x="5423341" y="1164338"/>
                <a:ext cx="3327483" cy="1869040"/>
              </a:xfrm>
              <a:prstGeom prst="rect">
                <a:avLst/>
              </a:prstGeom>
            </p:spPr>
            <p:style>
              <a:lnRef idx="2">
                <a:schemeClr val="dk1"/>
              </a:lnRef>
              <a:fillRef idx="1">
                <a:schemeClr val="lt1"/>
              </a:fillRef>
              <a:effectRef idx="0">
                <a:schemeClr val="dk1"/>
              </a:effectRef>
              <a:fontRef idx="minor">
                <a:schemeClr val="dk1"/>
              </a:fontRef>
            </p:style>
          </p:pic>
          <p:sp>
            <p:nvSpPr>
              <p:cNvPr id="66" name="テキスト ボックス 65"/>
              <p:cNvSpPr txBox="1"/>
              <p:nvPr/>
            </p:nvSpPr>
            <p:spPr>
              <a:xfrm>
                <a:off x="5406824" y="2728167"/>
                <a:ext cx="33549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t>論理式</a:t>
                </a:r>
                <a:r>
                  <a:rPr lang="ja-JP" altLang="en-US" sz="2000" dirty="0" smtClean="0"/>
                  <a:t>：</a:t>
                </a:r>
                <a:endParaRPr kumimoji="1" lang="en-US" altLang="ja-JP" sz="2000" dirty="0" smtClean="0"/>
              </a:p>
              <a:p>
                <a:r>
                  <a:rPr kumimoji="1" lang="en-US" altLang="ja-JP" sz="2000" dirty="0" smtClean="0"/>
                  <a:t>Adult(P), Taxi(T), Me(Me)</a:t>
                </a:r>
              </a:p>
              <a:p>
                <a:r>
                  <a:rPr kumimoji="1" lang="en-US" altLang="ja-JP" sz="2000" dirty="0" err="1" smtClean="0"/>
                  <a:t>LeftFrontOf</a:t>
                </a:r>
                <a:r>
                  <a:rPr kumimoji="1" lang="en-US" altLang="ja-JP" sz="2000" dirty="0" smtClean="0"/>
                  <a:t>(T, P), </a:t>
                </a:r>
                <a:r>
                  <a:rPr kumimoji="1" lang="is-IS" altLang="ja-JP" sz="2000" dirty="0" smtClean="0"/>
                  <a:t>…</a:t>
                </a:r>
                <a:endParaRPr kumimoji="1" lang="en-US" altLang="ja-JP" sz="2000" dirty="0" smtClean="0"/>
              </a:p>
            </p:txBody>
          </p:sp>
          <p:sp>
            <p:nvSpPr>
              <p:cNvPr id="68" name="テキスト ボックス 67"/>
              <p:cNvSpPr txBox="1"/>
              <p:nvPr/>
            </p:nvSpPr>
            <p:spPr>
              <a:xfrm>
                <a:off x="5413985" y="1153389"/>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交通シーン</a:t>
                </a:r>
                <a:endParaRPr kumimoji="1" lang="ja-JP" altLang="en-US" dirty="0"/>
              </a:p>
            </p:txBody>
          </p:sp>
        </p:grpSp>
        <p:cxnSp>
          <p:nvCxnSpPr>
            <p:cNvPr id="63" name="直線矢印コネクタ 62"/>
            <p:cNvCxnSpPr/>
            <p:nvPr/>
          </p:nvCxnSpPr>
          <p:spPr>
            <a:xfrm flipV="1">
              <a:off x="7006345" y="2493960"/>
              <a:ext cx="0" cy="61913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64" name="直線矢印コネクタ 63"/>
            <p:cNvCxnSpPr/>
            <p:nvPr/>
          </p:nvCxnSpPr>
          <p:spPr>
            <a:xfrm flipV="1">
              <a:off x="6253606" y="2336796"/>
              <a:ext cx="128481" cy="776294"/>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0389730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17</a:t>
            </a:fld>
            <a:endParaRPr lang="ja-JP" altLang="en-US" dirty="0"/>
          </a:p>
        </p:txBody>
      </p:sp>
      <p:sp>
        <p:nvSpPr>
          <p:cNvPr id="6" name="タイトル 5"/>
          <p:cNvSpPr>
            <a:spLocks noGrp="1"/>
          </p:cNvSpPr>
          <p:nvPr>
            <p:ph type="title"/>
          </p:nvPr>
        </p:nvSpPr>
        <p:spPr/>
        <p:txBody>
          <a:bodyPr/>
          <a:lstStyle/>
          <a:p>
            <a:r>
              <a:rPr kumimoji="1" lang="ja-JP" altLang="en-US" sz="2800" dirty="0" smtClean="0"/>
              <a:t>行動の軌道計算に基づく</a:t>
            </a:r>
            <a:r>
              <a:rPr kumimoji="1" lang="ja-JP" altLang="en-US" dirty="0" smtClean="0"/>
              <a:t>物理シミュレーション</a:t>
            </a:r>
            <a:endParaRPr kumimoji="1" lang="ja-JP" altLang="en-US" dirty="0"/>
          </a:p>
        </p:txBody>
      </p:sp>
      <p:sp>
        <p:nvSpPr>
          <p:cNvPr id="8" name="正方形/長方形 7"/>
          <p:cNvSpPr/>
          <p:nvPr/>
        </p:nvSpPr>
        <p:spPr>
          <a:xfrm>
            <a:off x="2162139" y="2822639"/>
            <a:ext cx="2824884" cy="103930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sp>
        <p:nvSpPr>
          <p:cNvPr id="9" name="平行四辺形 8"/>
          <p:cNvSpPr/>
          <p:nvPr/>
        </p:nvSpPr>
        <p:spPr>
          <a:xfrm>
            <a:off x="209730" y="3098231"/>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定量情報</a:t>
            </a:r>
            <a:endParaRPr kumimoji="1" lang="ja-JP" altLang="en-US" sz="2000" dirty="0"/>
          </a:p>
        </p:txBody>
      </p:sp>
      <p:cxnSp>
        <p:nvCxnSpPr>
          <p:cNvPr id="10" name="直線矢印コネクタ 9"/>
          <p:cNvCxnSpPr>
            <a:stCxn id="9" idx="2"/>
          </p:cNvCxnSpPr>
          <p:nvPr/>
        </p:nvCxnSpPr>
        <p:spPr>
          <a:xfrm>
            <a:off x="1741684" y="3336456"/>
            <a:ext cx="3247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1" name="テキスト ボックス 10"/>
          <p:cNvSpPr txBox="1"/>
          <p:nvPr/>
        </p:nvSpPr>
        <p:spPr>
          <a:xfrm>
            <a:off x="680034" y="2728899"/>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cxnSp>
        <p:nvCxnSpPr>
          <p:cNvPr id="12" name="直線矢印コネクタ 11"/>
          <p:cNvCxnSpPr>
            <a:stCxn id="14" idx="4"/>
          </p:cNvCxnSpPr>
          <p:nvPr/>
        </p:nvCxnSpPr>
        <p:spPr>
          <a:xfrm>
            <a:off x="3574581" y="2296495"/>
            <a:ext cx="0" cy="432404"/>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3" name="四角形吹き出し 12"/>
          <p:cNvSpPr/>
          <p:nvPr/>
        </p:nvSpPr>
        <p:spPr>
          <a:xfrm>
            <a:off x="873219" y="1174835"/>
            <a:ext cx="2103477" cy="439998"/>
          </a:xfrm>
          <a:prstGeom prst="wedgeRectCallout">
            <a:avLst>
              <a:gd name="adj1" fmla="val 45373"/>
              <a:gd name="adj2" fmla="val 116063"/>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タクシー</a:t>
            </a:r>
            <a:r>
              <a:rPr kumimoji="1" lang="en-US" altLang="ja-JP" dirty="0" smtClean="0"/>
              <a:t> T </a:t>
            </a:r>
            <a:r>
              <a:rPr kumimoji="1" lang="ja-JP" altLang="en-US" dirty="0" smtClean="0"/>
              <a:t>が停止</a:t>
            </a:r>
          </a:p>
        </p:txBody>
      </p:sp>
      <p:sp>
        <p:nvSpPr>
          <p:cNvPr id="14" name="平行四辺形 13"/>
          <p:cNvSpPr/>
          <p:nvPr/>
        </p:nvSpPr>
        <p:spPr>
          <a:xfrm>
            <a:off x="2778826" y="1820046"/>
            <a:ext cx="1591510" cy="476449"/>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dirty="0" smtClean="0"/>
              <a:t>行動</a:t>
            </a:r>
            <a:r>
              <a:rPr kumimoji="1" lang="ja-JP" altLang="en-US" sz="2000" dirty="0" smtClean="0"/>
              <a:t>情報</a:t>
            </a:r>
            <a:endParaRPr kumimoji="1" lang="ja-JP" altLang="en-US" sz="2000" dirty="0"/>
          </a:p>
        </p:txBody>
      </p:sp>
      <p:sp>
        <p:nvSpPr>
          <p:cNvPr id="15" name="テキスト ボックス 14"/>
          <p:cNvSpPr txBox="1"/>
          <p:nvPr/>
        </p:nvSpPr>
        <p:spPr>
          <a:xfrm>
            <a:off x="3249130" y="1450714"/>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cxnSp>
        <p:nvCxnSpPr>
          <p:cNvPr id="17" name="直線矢印コネクタ 16"/>
          <p:cNvCxnSpPr>
            <a:stCxn id="8" idx="3"/>
          </p:cNvCxnSpPr>
          <p:nvPr/>
        </p:nvCxnSpPr>
        <p:spPr>
          <a:xfrm>
            <a:off x="4987023" y="3342293"/>
            <a:ext cx="393146"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pic>
        <p:nvPicPr>
          <p:cNvPr id="30" name="図 29"/>
          <p:cNvPicPr>
            <a:picLocks noChangeAspect="1"/>
          </p:cNvPicPr>
          <p:nvPr/>
        </p:nvPicPr>
        <p:blipFill>
          <a:blip r:embed="rId3"/>
          <a:stretch>
            <a:fillRect/>
          </a:stretch>
        </p:blipFill>
        <p:spPr>
          <a:xfrm>
            <a:off x="5600557" y="1179658"/>
            <a:ext cx="1570505" cy="2899393"/>
          </a:xfrm>
          <a:prstGeom prst="rect">
            <a:avLst/>
          </a:prstGeom>
        </p:spPr>
      </p:pic>
      <p:sp>
        <p:nvSpPr>
          <p:cNvPr id="31" name="テキスト ボックス 30"/>
          <p:cNvSpPr txBox="1"/>
          <p:nvPr/>
        </p:nvSpPr>
        <p:spPr>
          <a:xfrm>
            <a:off x="6912034" y="3668663"/>
            <a:ext cx="595035" cy="338554"/>
          </a:xfrm>
          <a:prstGeom prst="rect">
            <a:avLst/>
          </a:prstGeom>
          <a:noFill/>
        </p:spPr>
        <p:txBody>
          <a:bodyPr wrap="none" rtlCol="0">
            <a:spAutoFit/>
          </a:bodyPr>
          <a:lstStyle/>
          <a:p>
            <a:r>
              <a:rPr kumimoji="1" lang="ja-JP" altLang="en-US" sz="1600" dirty="0" smtClean="0"/>
              <a:t>自車</a:t>
            </a:r>
            <a:endParaRPr kumimoji="1" lang="ja-JP" altLang="en-US" sz="1600" dirty="0"/>
          </a:p>
        </p:txBody>
      </p:sp>
      <p:sp>
        <p:nvSpPr>
          <p:cNvPr id="32" name="テキスト ボックス 31"/>
          <p:cNvSpPr txBox="1"/>
          <p:nvPr/>
        </p:nvSpPr>
        <p:spPr>
          <a:xfrm>
            <a:off x="6912034" y="2629355"/>
            <a:ext cx="1169110" cy="338554"/>
          </a:xfrm>
          <a:prstGeom prst="rect">
            <a:avLst/>
          </a:prstGeom>
          <a:noFill/>
        </p:spPr>
        <p:txBody>
          <a:bodyPr wrap="none" rtlCol="0">
            <a:spAutoFit/>
          </a:bodyPr>
          <a:lstStyle/>
          <a:p>
            <a:r>
              <a:rPr kumimoji="1" lang="ja-JP" altLang="en-US" sz="1600" dirty="0" smtClean="0"/>
              <a:t>タクシー</a:t>
            </a:r>
            <a:r>
              <a:rPr kumimoji="1" lang="en-US" altLang="ja-JP" sz="1600" dirty="0" smtClean="0"/>
              <a:t> T</a:t>
            </a:r>
            <a:endParaRPr kumimoji="1" lang="ja-JP" altLang="en-US" sz="1600" dirty="0"/>
          </a:p>
        </p:txBody>
      </p:sp>
      <p:sp>
        <p:nvSpPr>
          <p:cNvPr id="33" name="テキスト ボックス 32"/>
          <p:cNvSpPr txBox="1"/>
          <p:nvPr/>
        </p:nvSpPr>
        <p:spPr>
          <a:xfrm>
            <a:off x="6912034" y="1250397"/>
            <a:ext cx="560971" cy="338554"/>
          </a:xfrm>
          <a:prstGeom prst="rect">
            <a:avLst/>
          </a:prstGeom>
          <a:noFill/>
        </p:spPr>
        <p:txBody>
          <a:bodyPr wrap="none" rtlCol="0">
            <a:spAutoFit/>
          </a:bodyPr>
          <a:lstStyle/>
          <a:p>
            <a:r>
              <a:rPr kumimoji="1" lang="ja-JP" altLang="en-US" sz="1600" dirty="0" smtClean="0"/>
              <a:t>人</a:t>
            </a:r>
            <a:r>
              <a:rPr kumimoji="1" lang="en-US" altLang="ja-JP" sz="1600" dirty="0" smtClean="0"/>
              <a:t> P</a:t>
            </a:r>
            <a:endParaRPr kumimoji="1" lang="ja-JP" altLang="en-US" sz="1600" dirty="0"/>
          </a:p>
        </p:txBody>
      </p:sp>
      <p:cxnSp>
        <p:nvCxnSpPr>
          <p:cNvPr id="34" name="直線矢印コネクタ 33"/>
          <p:cNvCxnSpPr>
            <a:stCxn id="32" idx="1"/>
          </p:cNvCxnSpPr>
          <p:nvPr/>
        </p:nvCxnSpPr>
        <p:spPr>
          <a:xfrm flipH="1">
            <a:off x="6422451" y="2798632"/>
            <a:ext cx="489583" cy="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39" name="直線矢印コネクタ 38"/>
          <p:cNvCxnSpPr>
            <a:stCxn id="31" idx="1"/>
          </p:cNvCxnSpPr>
          <p:nvPr/>
        </p:nvCxnSpPr>
        <p:spPr>
          <a:xfrm flipH="1">
            <a:off x="6422451" y="3837940"/>
            <a:ext cx="489583" cy="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42" name="直線矢印コネクタ 41"/>
          <p:cNvCxnSpPr>
            <a:stCxn id="33" idx="1"/>
          </p:cNvCxnSpPr>
          <p:nvPr/>
        </p:nvCxnSpPr>
        <p:spPr>
          <a:xfrm flipH="1">
            <a:off x="6280799" y="1419674"/>
            <a:ext cx="631235" cy="1875"/>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nvGrpSpPr>
          <p:cNvPr id="47" name="図形グループ 46"/>
          <p:cNvGrpSpPr/>
          <p:nvPr/>
        </p:nvGrpSpPr>
        <p:grpSpPr>
          <a:xfrm>
            <a:off x="6935121" y="1421550"/>
            <a:ext cx="1662785" cy="1114066"/>
            <a:chOff x="7163353" y="1781432"/>
            <a:chExt cx="1356497" cy="908853"/>
          </a:xfrm>
        </p:grpSpPr>
        <p:sp>
          <p:nvSpPr>
            <p:cNvPr id="45" name="円形吹き出し 44"/>
            <p:cNvSpPr/>
            <p:nvPr/>
          </p:nvSpPr>
          <p:spPr>
            <a:xfrm>
              <a:off x="7163353" y="1781432"/>
              <a:ext cx="1356497" cy="908853"/>
            </a:xfrm>
            <a:prstGeom prst="wedgeEllipseCallout">
              <a:avLst>
                <a:gd name="adj1" fmla="val -69217"/>
                <a:gd name="adj2" fmla="val 28668"/>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46" name="テキスト ボックス 45"/>
            <p:cNvSpPr txBox="1"/>
            <p:nvPr/>
          </p:nvSpPr>
          <p:spPr>
            <a:xfrm>
              <a:off x="7183726" y="2046726"/>
              <a:ext cx="1327237" cy="376625"/>
            </a:xfrm>
            <a:prstGeom prst="rect">
              <a:avLst/>
            </a:prstGeom>
            <a:noFill/>
          </p:spPr>
          <p:txBody>
            <a:bodyPr wrap="none" rtlCol="0">
              <a:spAutoFit/>
            </a:bodyPr>
            <a:lstStyle/>
            <a:p>
              <a:pPr>
                <a:spcBef>
                  <a:spcPts val="600"/>
                </a:spcBef>
              </a:pPr>
              <a:r>
                <a:rPr kumimoji="1" lang="en-US" altLang="ja-JP" sz="2400" dirty="0" smtClean="0">
                  <a:solidFill>
                    <a:schemeClr val="bg1"/>
                  </a:solidFill>
                </a:rPr>
                <a:t>TTC = 2 </a:t>
              </a:r>
              <a:r>
                <a:rPr kumimoji="1" lang="ja-JP" altLang="en-US" sz="2400" dirty="0" smtClean="0">
                  <a:solidFill>
                    <a:schemeClr val="bg1"/>
                  </a:solidFill>
                </a:rPr>
                <a:t>秒</a:t>
              </a:r>
            </a:p>
          </p:txBody>
        </p:sp>
      </p:grpSp>
      <p:sp>
        <p:nvSpPr>
          <p:cNvPr id="48" name="テキスト ボックス 47"/>
          <p:cNvSpPr txBox="1"/>
          <p:nvPr/>
        </p:nvSpPr>
        <p:spPr>
          <a:xfrm>
            <a:off x="514374" y="4599690"/>
            <a:ext cx="1790274" cy="461665"/>
          </a:xfrm>
          <a:prstGeom prst="rect">
            <a:avLst/>
          </a:prstGeom>
          <a:noFill/>
          <a:ln>
            <a:solidFill>
              <a:schemeClr val="tx1"/>
            </a:solidFill>
          </a:ln>
        </p:spPr>
        <p:txBody>
          <a:bodyPr wrap="none" rtlCol="0">
            <a:spAutoFit/>
          </a:bodyPr>
          <a:lstStyle/>
          <a:p>
            <a:pPr algn="ctr">
              <a:spcBef>
                <a:spcPts val="600"/>
              </a:spcBef>
            </a:pPr>
            <a:r>
              <a:rPr kumimoji="1" lang="ja-JP" altLang="en-US" sz="2400" dirty="0" smtClean="0"/>
              <a:t>スコア関数</a:t>
            </a:r>
          </a:p>
        </p:txBody>
      </p:sp>
      <p:cxnSp>
        <p:nvCxnSpPr>
          <p:cNvPr id="59" name="直線コネクタ 58"/>
          <p:cNvCxnSpPr/>
          <p:nvPr/>
        </p:nvCxnSpPr>
        <p:spPr>
          <a:xfrm>
            <a:off x="237340" y="4293584"/>
            <a:ext cx="8669320" cy="0"/>
          </a:xfrm>
          <a:prstGeom prst="line">
            <a:avLst/>
          </a:prstGeom>
          <a:ln>
            <a:solidFill>
              <a:schemeClr val="bg1">
                <a:lumMod val="50000"/>
              </a:schemeClr>
            </a:solidFill>
            <a:prstDash val="sysDash"/>
            <a:headEnd type="none"/>
            <a:tailEnd type="none"/>
          </a:ln>
          <a:effectLst/>
        </p:spPr>
        <p:style>
          <a:lnRef idx="2">
            <a:schemeClr val="dk1"/>
          </a:lnRef>
          <a:fillRef idx="0">
            <a:schemeClr val="dk1"/>
          </a:fillRef>
          <a:effectRef idx="1">
            <a:schemeClr val="dk1"/>
          </a:effectRef>
          <a:fontRef idx="minor">
            <a:schemeClr val="tx1"/>
          </a:fontRef>
        </p:style>
      </p:cxnSp>
      <p:grpSp>
        <p:nvGrpSpPr>
          <p:cNvPr id="7" name="図形グループ 6"/>
          <p:cNvGrpSpPr/>
          <p:nvPr/>
        </p:nvGrpSpPr>
        <p:grpSpPr>
          <a:xfrm>
            <a:off x="5669582" y="4524486"/>
            <a:ext cx="2477715" cy="1824637"/>
            <a:chOff x="5885173" y="4515099"/>
            <a:chExt cx="2477715" cy="1824637"/>
          </a:xfrm>
        </p:grpSpPr>
        <p:sp>
          <p:nvSpPr>
            <p:cNvPr id="74" name="テキスト ボックス 73"/>
            <p:cNvSpPr txBox="1"/>
            <p:nvPr/>
          </p:nvSpPr>
          <p:spPr>
            <a:xfrm>
              <a:off x="7799400" y="5970404"/>
              <a:ext cx="563488" cy="369332"/>
            </a:xfrm>
            <a:prstGeom prst="rect">
              <a:avLst/>
            </a:prstGeom>
            <a:noFill/>
          </p:spPr>
          <p:txBody>
            <a:bodyPr wrap="none" rtlCol="0">
              <a:spAutoFit/>
            </a:bodyPr>
            <a:lstStyle/>
            <a:p>
              <a:pPr>
                <a:spcBef>
                  <a:spcPts val="600"/>
                </a:spcBef>
              </a:pPr>
              <a:r>
                <a:rPr kumimoji="1" lang="en-US" altLang="ja-JP" dirty="0" smtClean="0"/>
                <a:t>TTC</a:t>
              </a:r>
              <a:endParaRPr kumimoji="1" lang="ja-JP" altLang="en-US" dirty="0" smtClean="0"/>
            </a:p>
          </p:txBody>
        </p:sp>
        <p:cxnSp>
          <p:nvCxnSpPr>
            <p:cNvPr id="52" name="直線矢印コネクタ 51"/>
            <p:cNvCxnSpPr/>
            <p:nvPr/>
          </p:nvCxnSpPr>
          <p:spPr>
            <a:xfrm>
              <a:off x="6470607" y="5960835"/>
              <a:ext cx="184227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56" name="直線矢印コネクタ 55"/>
            <p:cNvCxnSpPr/>
            <p:nvPr/>
          </p:nvCxnSpPr>
          <p:spPr>
            <a:xfrm flipV="1">
              <a:off x="6782222" y="4625547"/>
              <a:ext cx="0" cy="1653357"/>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3" name="直線コネクタ 62"/>
            <p:cNvCxnSpPr/>
            <p:nvPr/>
          </p:nvCxnSpPr>
          <p:spPr>
            <a:xfrm flipV="1">
              <a:off x="6782222" y="5532857"/>
              <a:ext cx="530913" cy="427978"/>
            </a:xfrm>
            <a:prstGeom prst="line">
              <a:avLst/>
            </a:prstGeom>
            <a:ln>
              <a:headEnd type="none"/>
              <a:tailEnd type="none"/>
            </a:ln>
            <a:effectLst/>
          </p:spPr>
          <p:style>
            <a:lnRef idx="2">
              <a:schemeClr val="dk1"/>
            </a:lnRef>
            <a:fillRef idx="0">
              <a:schemeClr val="dk1"/>
            </a:fillRef>
            <a:effectRef idx="1">
              <a:schemeClr val="dk1"/>
            </a:effectRef>
            <a:fontRef idx="minor">
              <a:schemeClr val="tx1"/>
            </a:fontRef>
          </p:style>
        </p:cxnSp>
        <p:cxnSp>
          <p:nvCxnSpPr>
            <p:cNvPr id="67" name="直線コネクタ 66"/>
            <p:cNvCxnSpPr/>
            <p:nvPr/>
          </p:nvCxnSpPr>
          <p:spPr>
            <a:xfrm>
              <a:off x="7313135" y="5193791"/>
              <a:ext cx="0" cy="339066"/>
            </a:xfrm>
            <a:prstGeom prst="line">
              <a:avLst/>
            </a:prstGeom>
            <a:ln>
              <a:prstDash val="sysDash"/>
              <a:headEnd type="none"/>
              <a:tailEnd type="none"/>
            </a:ln>
            <a:effectLst/>
          </p:spPr>
          <p:style>
            <a:lnRef idx="2">
              <a:schemeClr val="dk1"/>
            </a:lnRef>
            <a:fillRef idx="0">
              <a:schemeClr val="dk1"/>
            </a:fillRef>
            <a:effectRef idx="1">
              <a:schemeClr val="dk1"/>
            </a:effectRef>
            <a:fontRef idx="minor">
              <a:schemeClr val="tx1"/>
            </a:fontRef>
          </p:style>
        </p:cxnSp>
        <p:cxnSp>
          <p:nvCxnSpPr>
            <p:cNvPr id="70" name="直線コネクタ 69"/>
            <p:cNvCxnSpPr/>
            <p:nvPr/>
          </p:nvCxnSpPr>
          <p:spPr>
            <a:xfrm>
              <a:off x="7353965" y="5193791"/>
              <a:ext cx="791912" cy="0"/>
            </a:xfrm>
            <a:prstGeom prst="line">
              <a:avLst/>
            </a:prstGeom>
            <a:ln>
              <a:headEnd type="none"/>
              <a:tailEnd type="none"/>
            </a:ln>
            <a:effectLst/>
          </p:spPr>
          <p:style>
            <a:lnRef idx="2">
              <a:schemeClr val="dk1"/>
            </a:lnRef>
            <a:fillRef idx="0">
              <a:schemeClr val="dk1"/>
            </a:fillRef>
            <a:effectRef idx="1">
              <a:schemeClr val="dk1"/>
            </a:effectRef>
            <a:fontRef idx="minor">
              <a:schemeClr val="tx1"/>
            </a:fontRef>
          </p:style>
        </p:cxnSp>
        <p:sp>
          <p:nvSpPr>
            <p:cNvPr id="72" name="円/楕円 71"/>
            <p:cNvSpPr/>
            <p:nvPr/>
          </p:nvSpPr>
          <p:spPr>
            <a:xfrm>
              <a:off x="7278654" y="5498376"/>
              <a:ext cx="68961" cy="68961"/>
            </a:xfrm>
            <a:prstGeom prst="ellipse">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73" name="円/楕円 72"/>
            <p:cNvSpPr/>
            <p:nvPr/>
          </p:nvSpPr>
          <p:spPr>
            <a:xfrm>
              <a:off x="7278654" y="5159310"/>
              <a:ext cx="68961" cy="68961"/>
            </a:xfrm>
            <a:prstGeom prst="ellips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75" name="テキスト ボックス 74"/>
            <p:cNvSpPr txBox="1"/>
            <p:nvPr/>
          </p:nvSpPr>
          <p:spPr>
            <a:xfrm>
              <a:off x="5885173" y="4515099"/>
              <a:ext cx="877163" cy="369332"/>
            </a:xfrm>
            <a:prstGeom prst="rect">
              <a:avLst/>
            </a:prstGeom>
            <a:noFill/>
          </p:spPr>
          <p:txBody>
            <a:bodyPr wrap="none" rtlCol="0">
              <a:spAutoFit/>
            </a:bodyPr>
            <a:lstStyle/>
            <a:p>
              <a:pPr>
                <a:spcBef>
                  <a:spcPts val="600"/>
                </a:spcBef>
              </a:pPr>
              <a:r>
                <a:rPr kumimoji="1" lang="ja-JP" altLang="en-US" dirty="0" smtClean="0"/>
                <a:t>スコア</a:t>
              </a:r>
            </a:p>
          </p:txBody>
        </p:sp>
        <p:sp>
          <p:nvSpPr>
            <p:cNvPr id="76" name="テキスト ボックス 75"/>
            <p:cNvSpPr txBox="1"/>
            <p:nvPr/>
          </p:nvSpPr>
          <p:spPr>
            <a:xfrm>
              <a:off x="6462706" y="5909951"/>
              <a:ext cx="358692" cy="369332"/>
            </a:xfrm>
            <a:prstGeom prst="rect">
              <a:avLst/>
            </a:prstGeom>
            <a:noFill/>
          </p:spPr>
          <p:txBody>
            <a:bodyPr wrap="none" rtlCol="0">
              <a:spAutoFit/>
            </a:bodyPr>
            <a:lstStyle/>
            <a:p>
              <a:pPr>
                <a:spcBef>
                  <a:spcPts val="600"/>
                </a:spcBef>
              </a:pPr>
              <a:r>
                <a:rPr kumimoji="1" lang="en-US" altLang="ja-JP" dirty="0" smtClean="0"/>
                <a:t>O</a:t>
              </a:r>
              <a:endParaRPr kumimoji="1" lang="ja-JP" altLang="en-US" dirty="0" smtClean="0"/>
            </a:p>
          </p:txBody>
        </p:sp>
      </p:grpSp>
      <p:sp>
        <p:nvSpPr>
          <p:cNvPr id="40" name="二等辺三角形 39"/>
          <p:cNvSpPr/>
          <p:nvPr/>
        </p:nvSpPr>
        <p:spPr>
          <a:xfrm rot="5400000">
            <a:off x="5155659" y="5399955"/>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18" name="テキスト ボックス 17"/>
          <p:cNvSpPr txBox="1"/>
          <p:nvPr/>
        </p:nvSpPr>
        <p:spPr>
          <a:xfrm>
            <a:off x="514374" y="5197032"/>
            <a:ext cx="4532010" cy="784830"/>
          </a:xfrm>
          <a:prstGeom prst="rect">
            <a:avLst/>
          </a:prstGeom>
          <a:noFill/>
        </p:spPr>
        <p:txBody>
          <a:bodyPr wrap="none" rtlCol="0">
            <a:spAutoFit/>
          </a:bodyPr>
          <a:lstStyle/>
          <a:p>
            <a:pPr marL="285750" indent="-285750">
              <a:spcBef>
                <a:spcPts val="600"/>
              </a:spcBef>
              <a:buFont typeface="Arial"/>
              <a:buChar char="•"/>
            </a:pPr>
            <a:r>
              <a:rPr kumimoji="1" lang="en-US" altLang="ja-JP" sz="2000" dirty="0" smtClean="0"/>
              <a:t>TTC </a:t>
            </a:r>
            <a:r>
              <a:rPr kumimoji="1" lang="ja-JP" altLang="en-US" sz="2000" dirty="0" smtClean="0"/>
              <a:t>が小さいほうがより危険</a:t>
            </a:r>
            <a:endParaRPr kumimoji="1" lang="en-US" altLang="ja-JP" sz="2000" dirty="0" smtClean="0"/>
          </a:p>
          <a:p>
            <a:pPr marL="285750" indent="-285750">
              <a:spcBef>
                <a:spcPts val="600"/>
              </a:spcBef>
              <a:buFont typeface="Arial"/>
              <a:buChar char="•"/>
            </a:pPr>
            <a:r>
              <a:rPr lang="en-US" altLang="ja-JP" sz="2000" dirty="0" smtClean="0"/>
              <a:t>TTC </a:t>
            </a:r>
            <a:r>
              <a:rPr lang="ja-JP" altLang="en-US" sz="2000" dirty="0" smtClean="0"/>
              <a:t>が大きいときは仮説推論を信用</a:t>
            </a:r>
            <a:endParaRPr kumimoji="1" lang="ja-JP" altLang="en-US" sz="2000" dirty="0" smtClean="0"/>
          </a:p>
        </p:txBody>
      </p:sp>
    </p:spTree>
    <p:extLst>
      <p:ext uri="{BB962C8B-B14F-4D97-AF65-F5344CB8AC3E}">
        <p14:creationId xmlns:p14="http://schemas.microsoft.com/office/powerpoint/2010/main" val="658607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smtClean="0"/>
              <a:t>実事例での評価実験</a:t>
            </a:r>
            <a:endParaRPr kumimoji="1" lang="ja-JP" altLang="en-US" dirty="0"/>
          </a:p>
        </p:txBody>
      </p:sp>
      <p:sp>
        <p:nvSpPr>
          <p:cNvPr id="8" name="テキスト プレースホルダー 7"/>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18</a:t>
            </a:fld>
            <a:endParaRPr lang="ja-JP" altLang="en-US" dirty="0"/>
          </a:p>
        </p:txBody>
      </p:sp>
    </p:spTree>
    <p:extLst>
      <p:ext uri="{BB962C8B-B14F-4D97-AF65-F5344CB8AC3E}">
        <p14:creationId xmlns:p14="http://schemas.microsoft.com/office/powerpoint/2010/main" val="3848535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p:cNvSpPr>
            <a:spLocks noGrp="1"/>
          </p:cNvSpPr>
          <p:nvPr>
            <p:ph idx="1"/>
          </p:nvPr>
        </p:nvSpPr>
        <p:spPr>
          <a:xfrm>
            <a:off x="457200" y="1058334"/>
            <a:ext cx="8229600" cy="1653358"/>
          </a:xfrm>
        </p:spPr>
        <p:txBody>
          <a:bodyPr>
            <a:noAutofit/>
          </a:bodyPr>
          <a:lstStyle/>
          <a:p>
            <a:pPr marL="0" indent="0">
              <a:buNone/>
            </a:pPr>
            <a:r>
              <a:rPr lang="ja-JP" altLang="en-US" sz="2800" b="1" dirty="0" smtClean="0"/>
              <a:t>評価用データセット</a:t>
            </a:r>
            <a:endParaRPr lang="en-US" altLang="ja-JP" sz="2800" b="1" dirty="0"/>
          </a:p>
          <a:p>
            <a:pPr marL="0" indent="0">
              <a:buNone/>
            </a:pPr>
            <a:r>
              <a:rPr kumimoji="1" lang="ja-JP" altLang="en-US" sz="2400" dirty="0" smtClean="0"/>
              <a:t>東京農工大学大学院</a:t>
            </a:r>
            <a:r>
              <a:rPr kumimoji="1" lang="en-US" altLang="ja-JP" sz="2400" dirty="0" smtClean="0"/>
              <a:t> </a:t>
            </a:r>
            <a:r>
              <a:rPr kumimoji="1" lang="ja-JP" altLang="en-US" sz="2400" dirty="0" smtClean="0"/>
              <a:t>ドラレコデータベース</a:t>
            </a:r>
            <a:r>
              <a:rPr lang="en-US" altLang="ja-JP" sz="2400" dirty="0"/>
              <a:t/>
            </a:r>
            <a:br>
              <a:rPr lang="en-US" altLang="ja-JP" sz="2400" dirty="0"/>
            </a:br>
            <a:r>
              <a:rPr lang="en-US" altLang="ja-JP" sz="2400" dirty="0" smtClean="0">
                <a:hlinkClick r:id="rId3"/>
              </a:rPr>
              <a:t>http</a:t>
            </a:r>
            <a:r>
              <a:rPr lang="en-US" altLang="ja-JP" sz="2400" dirty="0">
                <a:hlinkClick r:id="rId3"/>
              </a:rPr>
              <a:t>://web.tuat.ac.jp/~smrc/</a:t>
            </a:r>
            <a:r>
              <a:rPr lang="en-US" altLang="ja-JP" sz="2400" dirty="0" smtClean="0">
                <a:hlinkClick r:id="rId3"/>
              </a:rPr>
              <a:t>drcenter.html</a:t>
            </a:r>
            <a:r>
              <a:rPr lang="en-US" altLang="ja-JP" sz="2400" dirty="0" smtClean="0"/>
              <a:t> </a:t>
            </a:r>
          </a:p>
        </p:txBody>
      </p:sp>
      <p:sp>
        <p:nvSpPr>
          <p:cNvPr id="2" name="日付プレースホルダー 1"/>
          <p:cNvSpPr>
            <a:spLocks noGrp="1"/>
          </p:cNvSpPr>
          <p:nvPr>
            <p:ph type="dt" sz="half" idx="2"/>
          </p:nvPr>
        </p:nvSpPr>
        <p:spPr/>
        <p:txBody>
          <a:bodyPr/>
          <a:lstStyle/>
          <a:p>
            <a:r>
              <a:rPr lang="en-US" altLang="ja-JP" smtClean="0"/>
              <a:t>16/06/09</a:t>
            </a:r>
            <a:endParaRPr lang="ja-JP" altLang="en-US" dirty="0"/>
          </a:p>
        </p:txBody>
      </p:sp>
      <p:sp>
        <p:nvSpPr>
          <p:cNvPr id="3" name="フッター プレースホルダー 2"/>
          <p:cNvSpPr>
            <a:spLocks noGrp="1"/>
          </p:cNvSpPr>
          <p:nvPr>
            <p:ph type="ftr" sz="quarter" idx="3"/>
          </p:nvPr>
        </p:nvSpPr>
        <p:spPr/>
        <p:txBody>
          <a:bodyPr/>
          <a:lstStyle/>
          <a:p>
            <a:r>
              <a:rPr lang="nb-NO" altLang="ja-JP" smtClean="0"/>
              <a:t>JSAI 2016</a:t>
            </a:r>
            <a:endParaRPr lang="ja-JP" altLang="en-US" dirty="0"/>
          </a:p>
        </p:txBody>
      </p:sp>
      <p:sp>
        <p:nvSpPr>
          <p:cNvPr id="4" name="スライド番号プレースホルダー 3"/>
          <p:cNvSpPr>
            <a:spLocks noGrp="1"/>
          </p:cNvSpPr>
          <p:nvPr>
            <p:ph type="sldNum" sz="quarter" idx="4"/>
          </p:nvPr>
        </p:nvSpPr>
        <p:spPr/>
        <p:txBody>
          <a:bodyPr/>
          <a:lstStyle/>
          <a:p>
            <a:fld id="{98200A20-3F20-C14E-8047-67803A4214AF}" type="slidenum">
              <a:rPr lang="ja-JP" altLang="en-US" smtClean="0"/>
              <a:pPr/>
              <a:t>19</a:t>
            </a:fld>
            <a:endParaRPr lang="ja-JP" altLang="en-US" dirty="0"/>
          </a:p>
        </p:txBody>
      </p:sp>
      <p:sp>
        <p:nvSpPr>
          <p:cNvPr id="5" name="タイトル 4"/>
          <p:cNvSpPr>
            <a:spLocks noGrp="1"/>
          </p:cNvSpPr>
          <p:nvPr>
            <p:ph type="title"/>
          </p:nvPr>
        </p:nvSpPr>
        <p:spPr/>
        <p:txBody>
          <a:bodyPr/>
          <a:lstStyle/>
          <a:p>
            <a:r>
              <a:rPr kumimoji="1" lang="ja-JP" altLang="en-US" dirty="0" smtClean="0"/>
              <a:t>実験設定</a:t>
            </a:r>
            <a:endParaRPr kumimoji="1" lang="ja-JP" altLang="en-US" dirty="0"/>
          </a:p>
        </p:txBody>
      </p:sp>
      <p:sp>
        <p:nvSpPr>
          <p:cNvPr id="8" name="円柱 7"/>
          <p:cNvSpPr/>
          <p:nvPr/>
        </p:nvSpPr>
        <p:spPr>
          <a:xfrm>
            <a:off x="1150091" y="2589606"/>
            <a:ext cx="1247725" cy="1008026"/>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DB</a:t>
            </a:r>
            <a:endParaRPr kumimoji="1" lang="ja-JP" altLang="en-US" dirty="0" smtClean="0"/>
          </a:p>
        </p:txBody>
      </p:sp>
      <p:sp>
        <p:nvSpPr>
          <p:cNvPr id="11" name="テキスト ボックス 10"/>
          <p:cNvSpPr txBox="1"/>
          <p:nvPr/>
        </p:nvSpPr>
        <p:spPr>
          <a:xfrm>
            <a:off x="5147411" y="4403880"/>
            <a:ext cx="1107996" cy="646331"/>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危険予測</a:t>
            </a:r>
            <a:r>
              <a:rPr kumimoji="1" lang="en-US" altLang="ja-JP" dirty="0" smtClean="0"/>
              <a:t/>
            </a:r>
            <a:br>
              <a:rPr kumimoji="1" lang="en-US" altLang="ja-JP" dirty="0" smtClean="0"/>
            </a:br>
            <a:r>
              <a:rPr kumimoji="1" lang="ja-JP" altLang="en-US" dirty="0" smtClean="0"/>
              <a:t>システム</a:t>
            </a:r>
            <a:endParaRPr kumimoji="1" lang="ja-JP" altLang="en-US" dirty="0"/>
          </a:p>
        </p:txBody>
      </p:sp>
      <p:pic>
        <p:nvPicPr>
          <p:cNvPr id="12" name="図 11"/>
          <p:cNvPicPr>
            <a:picLocks noChangeAspect="1"/>
          </p:cNvPicPr>
          <p:nvPr/>
        </p:nvPicPr>
        <p:blipFill>
          <a:blip r:embed="rId4"/>
          <a:stretch>
            <a:fillRect/>
          </a:stretch>
        </p:blipFill>
        <p:spPr>
          <a:xfrm>
            <a:off x="3496257" y="3748360"/>
            <a:ext cx="1215717" cy="2127505"/>
          </a:xfrm>
          <a:prstGeom prst="rect">
            <a:avLst/>
          </a:prstGeom>
        </p:spPr>
      </p:pic>
      <p:sp>
        <p:nvSpPr>
          <p:cNvPr id="13" name="テキスト ボックス 12"/>
          <p:cNvSpPr txBox="1"/>
          <p:nvPr/>
        </p:nvSpPr>
        <p:spPr>
          <a:xfrm>
            <a:off x="3429051" y="5948162"/>
            <a:ext cx="1365753" cy="400110"/>
          </a:xfrm>
          <a:prstGeom prst="rect">
            <a:avLst/>
          </a:prstGeom>
          <a:noFill/>
        </p:spPr>
        <p:txBody>
          <a:bodyPr wrap="none" rtlCol="0">
            <a:spAutoFit/>
          </a:bodyPr>
          <a:lstStyle/>
          <a:p>
            <a:pPr algn="ctr"/>
            <a:r>
              <a:rPr lang="en-US" altLang="ja-JP" sz="2000" dirty="0"/>
              <a:t>&gt;</a:t>
            </a:r>
            <a:r>
              <a:rPr lang="en-US" altLang="ja-JP" sz="2000" dirty="0" smtClean="0"/>
              <a:t> 2,500 </a:t>
            </a:r>
            <a:r>
              <a:rPr lang="ja-JP" altLang="en-US" sz="2000" dirty="0" smtClean="0"/>
              <a:t>件</a:t>
            </a:r>
            <a:endParaRPr kumimoji="1" lang="ja-JP" altLang="en-US" sz="2000" dirty="0"/>
          </a:p>
        </p:txBody>
      </p:sp>
      <p:sp>
        <p:nvSpPr>
          <p:cNvPr id="14" name="テキスト ボックス 13"/>
          <p:cNvSpPr txBox="1"/>
          <p:nvPr/>
        </p:nvSpPr>
        <p:spPr>
          <a:xfrm>
            <a:off x="1028708" y="5948162"/>
            <a:ext cx="1646605" cy="400110"/>
          </a:xfrm>
          <a:prstGeom prst="rect">
            <a:avLst/>
          </a:prstGeom>
          <a:noFill/>
        </p:spPr>
        <p:txBody>
          <a:bodyPr wrap="none" rtlCol="0">
            <a:spAutoFit/>
          </a:bodyPr>
          <a:lstStyle/>
          <a:p>
            <a:pPr algn="ctr"/>
            <a:r>
              <a:rPr lang="en-US" altLang="ja-JP" sz="2000" dirty="0" smtClean="0"/>
              <a:t>&gt; 100,000 </a:t>
            </a:r>
            <a:r>
              <a:rPr lang="ja-JP" altLang="en-US" sz="2000" dirty="0" smtClean="0"/>
              <a:t>件</a:t>
            </a:r>
            <a:endParaRPr kumimoji="1" lang="ja-JP" altLang="en-US" sz="2000" dirty="0"/>
          </a:p>
        </p:txBody>
      </p:sp>
      <p:grpSp>
        <p:nvGrpSpPr>
          <p:cNvPr id="16" name="図形グループ 15"/>
          <p:cNvGrpSpPr/>
          <p:nvPr/>
        </p:nvGrpSpPr>
        <p:grpSpPr>
          <a:xfrm>
            <a:off x="574601" y="3748360"/>
            <a:ext cx="2348876" cy="2127505"/>
            <a:chOff x="858242" y="3639798"/>
            <a:chExt cx="2348876" cy="2127505"/>
          </a:xfrm>
        </p:grpSpPr>
        <p:pic>
          <p:nvPicPr>
            <p:cNvPr id="7" name="図 6"/>
            <p:cNvPicPr>
              <a:picLocks noChangeAspect="1"/>
            </p:cNvPicPr>
            <p:nvPr/>
          </p:nvPicPr>
          <p:blipFill>
            <a:blip r:embed="rId5"/>
            <a:stretch>
              <a:fillRect/>
            </a:stretch>
          </p:blipFill>
          <p:spPr>
            <a:xfrm>
              <a:off x="858242" y="3639798"/>
              <a:ext cx="2348876" cy="1762888"/>
            </a:xfrm>
            <a:prstGeom prst="rect">
              <a:avLst/>
            </a:prstGeom>
          </p:spPr>
        </p:pic>
        <p:sp>
          <p:nvSpPr>
            <p:cNvPr id="15" name="テキスト ボックス 14"/>
            <p:cNvSpPr txBox="1"/>
            <p:nvPr/>
          </p:nvSpPr>
          <p:spPr>
            <a:xfrm>
              <a:off x="873873" y="5397971"/>
              <a:ext cx="2317614" cy="3693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kumimoji="1" lang="ja-JP" altLang="en-US" dirty="0" smtClean="0"/>
                <a:t>危険発生</a:t>
              </a:r>
              <a:r>
                <a:rPr kumimoji="1" lang="en-US" altLang="ja-JP" dirty="0" smtClean="0"/>
                <a:t> </a:t>
              </a:r>
              <a:r>
                <a:rPr kumimoji="1" lang="en-US" altLang="ja-JP" b="1" dirty="0" smtClean="0"/>
                <a:t>2</a:t>
              </a:r>
              <a:r>
                <a:rPr kumimoji="1" lang="en-US" altLang="ja-JP" dirty="0" smtClean="0"/>
                <a:t> </a:t>
              </a:r>
              <a:r>
                <a:rPr kumimoji="1" lang="ja-JP" altLang="en-US" dirty="0" smtClean="0"/>
                <a:t>秒前</a:t>
              </a:r>
              <a:endParaRPr kumimoji="1" lang="ja-JP" altLang="en-US" dirty="0"/>
            </a:p>
          </p:txBody>
        </p:sp>
      </p:grpSp>
      <p:sp>
        <p:nvSpPr>
          <p:cNvPr id="18" name="四角形吹き出し 17"/>
          <p:cNvSpPr/>
          <p:nvPr/>
        </p:nvSpPr>
        <p:spPr>
          <a:xfrm>
            <a:off x="3671624" y="2589606"/>
            <a:ext cx="2209246" cy="788161"/>
          </a:xfrm>
          <a:prstGeom prst="wedgeRectCallout">
            <a:avLst>
              <a:gd name="adj1" fmla="val -34271"/>
              <a:gd name="adj2" fmla="val 89850"/>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dirty="0" smtClean="0"/>
              <a:t>人手で構築</a:t>
            </a:r>
            <a:r>
              <a:rPr lang="en-US" altLang="ja-JP" dirty="0" smtClean="0"/>
              <a:t/>
            </a:r>
            <a:br>
              <a:rPr lang="en-US" altLang="ja-JP" dirty="0" smtClean="0"/>
            </a:br>
            <a:r>
              <a:rPr lang="ja-JP" altLang="en-US" dirty="0" smtClean="0"/>
              <a:t>物体認識</a:t>
            </a:r>
            <a:r>
              <a:rPr lang="en-US" altLang="ja-JP" dirty="0" smtClean="0"/>
              <a:t> 15 </a:t>
            </a:r>
            <a:r>
              <a:rPr lang="ja-JP" altLang="en-US" dirty="0" smtClean="0"/>
              <a:t>クラス</a:t>
            </a:r>
            <a:endParaRPr kumimoji="1" lang="ja-JP" altLang="en-US" dirty="0" smtClean="0"/>
          </a:p>
        </p:txBody>
      </p:sp>
      <p:cxnSp>
        <p:nvCxnSpPr>
          <p:cNvPr id="31" name="直線コネクタ 30"/>
          <p:cNvCxnSpPr/>
          <p:nvPr/>
        </p:nvCxnSpPr>
        <p:spPr>
          <a:xfrm flipH="1">
            <a:off x="590232" y="3265487"/>
            <a:ext cx="722186" cy="482873"/>
          </a:xfrm>
          <a:prstGeom prst="line">
            <a:avLst/>
          </a:prstGeom>
          <a:ln>
            <a:solidFill>
              <a:schemeClr val="bg1">
                <a:lumMod val="50000"/>
              </a:schemeClr>
            </a:solidFill>
            <a:prstDash val="sysDash"/>
            <a:headEnd type="none"/>
            <a:tailEnd type="none"/>
          </a:ln>
          <a:effectLst/>
        </p:spPr>
        <p:style>
          <a:lnRef idx="2">
            <a:schemeClr val="dk1"/>
          </a:lnRef>
          <a:fillRef idx="0">
            <a:schemeClr val="dk1"/>
          </a:fillRef>
          <a:effectRef idx="1">
            <a:schemeClr val="dk1"/>
          </a:effectRef>
          <a:fontRef idx="minor">
            <a:schemeClr val="tx1"/>
          </a:fontRef>
        </p:style>
      </p:cxnSp>
      <p:cxnSp>
        <p:nvCxnSpPr>
          <p:cNvPr id="34" name="直線コネクタ 33"/>
          <p:cNvCxnSpPr/>
          <p:nvPr/>
        </p:nvCxnSpPr>
        <p:spPr>
          <a:xfrm>
            <a:off x="2152697" y="3265487"/>
            <a:ext cx="770780" cy="482873"/>
          </a:xfrm>
          <a:prstGeom prst="line">
            <a:avLst/>
          </a:prstGeom>
          <a:ln>
            <a:solidFill>
              <a:schemeClr val="bg1">
                <a:lumMod val="50000"/>
              </a:schemeClr>
            </a:solidFill>
            <a:prstDash val="sysDash"/>
            <a:headEnd type="none"/>
            <a:tailEnd type="none"/>
          </a:ln>
          <a:effectLst/>
        </p:spPr>
        <p:style>
          <a:lnRef idx="2">
            <a:schemeClr val="dk1"/>
          </a:lnRef>
          <a:fillRef idx="0">
            <a:schemeClr val="dk1"/>
          </a:fillRef>
          <a:effectRef idx="1">
            <a:schemeClr val="dk1"/>
          </a:effectRef>
          <a:fontRef idx="minor">
            <a:schemeClr val="tx1"/>
          </a:fontRef>
        </p:style>
      </p:cxnSp>
      <p:sp>
        <p:nvSpPr>
          <p:cNvPr id="36" name="テキスト ボックス 35"/>
          <p:cNvSpPr txBox="1"/>
          <p:nvPr/>
        </p:nvSpPr>
        <p:spPr>
          <a:xfrm>
            <a:off x="6764895" y="4252017"/>
            <a:ext cx="2031325" cy="923330"/>
          </a:xfrm>
          <a:prstGeom prst="rect">
            <a:avLst/>
          </a:prstGeom>
          <a:solidFill>
            <a:schemeClr val="accent2">
              <a:lumMod val="20000"/>
              <a:lumOff val="80000"/>
            </a:schemeClr>
          </a:solidFill>
        </p:spPr>
        <p:txBody>
          <a:bodyPr wrap="none" rtlCol="0">
            <a:spAutoFit/>
          </a:bodyPr>
          <a:lstStyle/>
          <a:p>
            <a:pPr algn="ctr">
              <a:spcBef>
                <a:spcPts val="600"/>
              </a:spcBef>
            </a:pPr>
            <a:r>
              <a:rPr kumimoji="1" lang="ja-JP" altLang="en-US" dirty="0" smtClean="0"/>
              <a:t>危険な</a:t>
            </a:r>
            <a:r>
              <a:rPr kumimoji="1" lang="en-US" altLang="ja-JP" dirty="0" smtClean="0"/>
              <a:t/>
            </a:r>
            <a:br>
              <a:rPr kumimoji="1" lang="en-US" altLang="ja-JP" dirty="0" smtClean="0"/>
            </a:br>
            <a:r>
              <a:rPr kumimoji="1" lang="ja-JP" altLang="en-US" b="1" dirty="0" smtClean="0"/>
              <a:t>（移動体，行動）</a:t>
            </a:r>
            <a:r>
              <a:rPr kumimoji="1" lang="en-US" altLang="ja-JP" b="1" dirty="0" smtClean="0"/>
              <a:t/>
            </a:r>
            <a:br>
              <a:rPr kumimoji="1" lang="en-US" altLang="ja-JP" b="1" dirty="0" smtClean="0"/>
            </a:br>
            <a:r>
              <a:rPr kumimoji="1" lang="ja-JP" altLang="en-US" dirty="0" smtClean="0"/>
              <a:t>ランキング</a:t>
            </a:r>
          </a:p>
        </p:txBody>
      </p:sp>
      <p:sp>
        <p:nvSpPr>
          <p:cNvPr id="37" name="二等辺三角形 36"/>
          <p:cNvSpPr/>
          <p:nvPr/>
        </p:nvSpPr>
        <p:spPr>
          <a:xfrm rot="5400000">
            <a:off x="4758652" y="4578238"/>
            <a:ext cx="324009" cy="279318"/>
          </a:xfrm>
          <a:prstGeom prst="triangle">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38" name="二等辺三角形 37"/>
          <p:cNvSpPr/>
          <p:nvPr/>
        </p:nvSpPr>
        <p:spPr>
          <a:xfrm rot="5400000">
            <a:off x="6378999" y="4578239"/>
            <a:ext cx="324009" cy="279318"/>
          </a:xfrm>
          <a:prstGeom prst="triangle">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39" name="二等辺三角形 38"/>
          <p:cNvSpPr/>
          <p:nvPr/>
        </p:nvSpPr>
        <p:spPr>
          <a:xfrm rot="5400000">
            <a:off x="3129464" y="4578240"/>
            <a:ext cx="324009" cy="279318"/>
          </a:xfrm>
          <a:prstGeom prst="triangle">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40" name="フリーフォーム 39"/>
          <p:cNvSpPr/>
          <p:nvPr/>
        </p:nvSpPr>
        <p:spPr>
          <a:xfrm>
            <a:off x="2981852" y="5232375"/>
            <a:ext cx="3837753" cy="580168"/>
          </a:xfrm>
          <a:custGeom>
            <a:avLst/>
            <a:gdLst>
              <a:gd name="connsiteX0" fmla="*/ 3640860 w 3640860"/>
              <a:gd name="connsiteY0" fmla="*/ 331337 h 331337"/>
              <a:gd name="connsiteX1" fmla="*/ 189643 w 3640860"/>
              <a:gd name="connsiteY1" fmla="*/ 248503 h 331337"/>
              <a:gd name="connsiteX2" fmla="*/ 424326 w 3640860"/>
              <a:gd name="connsiteY2" fmla="*/ 0 h 331337"/>
              <a:gd name="connsiteX0" fmla="*/ 3934320 w 3934320"/>
              <a:gd name="connsiteY0" fmla="*/ 317531 h 317531"/>
              <a:gd name="connsiteX1" fmla="*/ 483103 w 3934320"/>
              <a:gd name="connsiteY1" fmla="*/ 234697 h 317531"/>
              <a:gd name="connsiteX2" fmla="*/ 27542 w 3934320"/>
              <a:gd name="connsiteY2" fmla="*/ 0 h 317531"/>
              <a:gd name="connsiteX0" fmla="*/ 3906778 w 3906778"/>
              <a:gd name="connsiteY0" fmla="*/ 317531 h 763178"/>
              <a:gd name="connsiteX1" fmla="*/ 2139755 w 3906778"/>
              <a:gd name="connsiteY1" fmla="*/ 759315 h 763178"/>
              <a:gd name="connsiteX2" fmla="*/ 0 w 3906778"/>
              <a:gd name="connsiteY2" fmla="*/ 0 h 763178"/>
              <a:gd name="connsiteX0" fmla="*/ 3520241 w 3520241"/>
              <a:gd name="connsiteY0" fmla="*/ 314 h 442256"/>
              <a:gd name="connsiteX1" fmla="*/ 1753218 w 3520241"/>
              <a:gd name="connsiteY1" fmla="*/ 442098 h 442256"/>
              <a:gd name="connsiteX2" fmla="*/ 0 w 3520241"/>
              <a:gd name="connsiteY2" fmla="*/ 55538 h 442256"/>
              <a:gd name="connsiteX0" fmla="*/ 3520241 w 3520241"/>
              <a:gd name="connsiteY0" fmla="*/ 0 h 444595"/>
              <a:gd name="connsiteX1" fmla="*/ 1753218 w 3520241"/>
              <a:gd name="connsiteY1" fmla="*/ 441784 h 444595"/>
              <a:gd name="connsiteX2" fmla="*/ 0 w 3520241"/>
              <a:gd name="connsiteY2" fmla="*/ 55224 h 444595"/>
              <a:gd name="connsiteX0" fmla="*/ 3616875 w 3616875"/>
              <a:gd name="connsiteY0" fmla="*/ 41416 h 492912"/>
              <a:gd name="connsiteX1" fmla="*/ 1849852 w 3616875"/>
              <a:gd name="connsiteY1" fmla="*/ 483200 h 492912"/>
              <a:gd name="connsiteX2" fmla="*/ 0 w 3616875"/>
              <a:gd name="connsiteY2" fmla="*/ 0 h 492912"/>
              <a:gd name="connsiteX0" fmla="*/ 3616875 w 3616875"/>
              <a:gd name="connsiteY0" fmla="*/ 41416 h 492912"/>
              <a:gd name="connsiteX1" fmla="*/ 1987901 w 3616875"/>
              <a:gd name="connsiteY1" fmla="*/ 483200 h 492912"/>
              <a:gd name="connsiteX2" fmla="*/ 0 w 3616875"/>
              <a:gd name="connsiteY2" fmla="*/ 0 h 492912"/>
              <a:gd name="connsiteX0" fmla="*/ 3616875 w 3616875"/>
              <a:gd name="connsiteY0" fmla="*/ 41416 h 498402"/>
              <a:gd name="connsiteX1" fmla="*/ 1987901 w 3616875"/>
              <a:gd name="connsiteY1" fmla="*/ 483200 h 498402"/>
              <a:gd name="connsiteX2" fmla="*/ 0 w 3616875"/>
              <a:gd name="connsiteY2" fmla="*/ 0 h 498402"/>
              <a:gd name="connsiteX0" fmla="*/ 3616875 w 3616875"/>
              <a:gd name="connsiteY0" fmla="*/ 41416 h 486991"/>
              <a:gd name="connsiteX1" fmla="*/ 1987901 w 3616875"/>
              <a:gd name="connsiteY1" fmla="*/ 483200 h 486991"/>
              <a:gd name="connsiteX2" fmla="*/ 0 w 3616875"/>
              <a:gd name="connsiteY2" fmla="*/ 0 h 486991"/>
              <a:gd name="connsiteX0" fmla="*/ 3837753 w 3837753"/>
              <a:gd name="connsiteY0" fmla="*/ 0 h 649950"/>
              <a:gd name="connsiteX1" fmla="*/ 1987901 w 3837753"/>
              <a:gd name="connsiteY1" fmla="*/ 648870 h 649950"/>
              <a:gd name="connsiteX2" fmla="*/ 0 w 3837753"/>
              <a:gd name="connsiteY2" fmla="*/ 165670 h 649950"/>
              <a:gd name="connsiteX0" fmla="*/ 3837753 w 3837753"/>
              <a:gd name="connsiteY0" fmla="*/ 0 h 649950"/>
              <a:gd name="connsiteX1" fmla="*/ 1987901 w 3837753"/>
              <a:gd name="connsiteY1" fmla="*/ 648870 h 649950"/>
              <a:gd name="connsiteX2" fmla="*/ 0 w 3837753"/>
              <a:gd name="connsiteY2" fmla="*/ 165670 h 649950"/>
              <a:gd name="connsiteX0" fmla="*/ 3837753 w 3837753"/>
              <a:gd name="connsiteY0" fmla="*/ 0 h 581084"/>
              <a:gd name="connsiteX1" fmla="*/ 1932681 w 3837753"/>
              <a:gd name="connsiteY1" fmla="*/ 579842 h 581084"/>
              <a:gd name="connsiteX2" fmla="*/ 0 w 3837753"/>
              <a:gd name="connsiteY2" fmla="*/ 165670 h 581084"/>
              <a:gd name="connsiteX0" fmla="*/ 3837753 w 3837753"/>
              <a:gd name="connsiteY0" fmla="*/ 0 h 586591"/>
              <a:gd name="connsiteX1" fmla="*/ 1932681 w 3837753"/>
              <a:gd name="connsiteY1" fmla="*/ 579842 h 586591"/>
              <a:gd name="connsiteX2" fmla="*/ 0 w 3837753"/>
              <a:gd name="connsiteY2" fmla="*/ 165670 h 586591"/>
              <a:gd name="connsiteX0" fmla="*/ 3837753 w 3837753"/>
              <a:gd name="connsiteY0" fmla="*/ 0 h 580168"/>
              <a:gd name="connsiteX1" fmla="*/ 1932681 w 3837753"/>
              <a:gd name="connsiteY1" fmla="*/ 579842 h 580168"/>
              <a:gd name="connsiteX2" fmla="*/ 0 w 3837753"/>
              <a:gd name="connsiteY2" fmla="*/ 165670 h 580168"/>
            </a:gdLst>
            <a:ahLst/>
            <a:cxnLst>
              <a:cxn ang="0">
                <a:pos x="connsiteX0" y="connsiteY0"/>
              </a:cxn>
              <a:cxn ang="0">
                <a:pos x="connsiteX1" y="connsiteY1"/>
              </a:cxn>
              <a:cxn ang="0">
                <a:pos x="connsiteX2" y="connsiteY2"/>
              </a:cxn>
            </a:cxnLst>
            <a:rect l="l" t="t" r="r" b="b"/>
            <a:pathLst>
              <a:path w="3837753" h="580168">
                <a:moveTo>
                  <a:pt x="3837753" y="0"/>
                </a:moveTo>
                <a:cubicBezTo>
                  <a:pt x="2959994" y="483201"/>
                  <a:pt x="2655136" y="566036"/>
                  <a:pt x="1932681" y="579842"/>
                </a:cubicBezTo>
                <a:cubicBezTo>
                  <a:pt x="1210226" y="593648"/>
                  <a:pt x="0" y="165670"/>
                  <a:pt x="0" y="165670"/>
                </a:cubicBezTo>
              </a:path>
            </a:pathLst>
          </a:custGeom>
          <a:ln>
            <a:solidFill>
              <a:schemeClr val="accent2"/>
            </a:solidFill>
            <a:headEnd type="none"/>
            <a:tailEnd type="arrow"/>
          </a:ln>
          <a:effectLst>
            <a:glow rad="50800">
              <a:schemeClr val="bg1"/>
            </a:glow>
          </a:effectLst>
        </p:spPr>
        <p:style>
          <a:lnRef idx="2">
            <a:schemeClr val="dk1"/>
          </a:lnRef>
          <a:fillRef idx="0">
            <a:schemeClr val="dk1"/>
          </a:fillRef>
          <a:effectRef idx="1">
            <a:schemeClr val="dk1"/>
          </a:effectRef>
          <a:fontRef idx="minor">
            <a:schemeClr val="tx1"/>
          </a:fontRef>
        </p:style>
        <p:txBody>
          <a:bodyPr rtlCol="0" anchor="ctr"/>
          <a:lstStyle/>
          <a:p>
            <a:pPr algn="ctr"/>
            <a:endParaRPr kumimoji="1" lang="ja-JP" altLang="en-US"/>
          </a:p>
        </p:txBody>
      </p:sp>
      <p:sp>
        <p:nvSpPr>
          <p:cNvPr id="41" name="テキスト ボックス 40"/>
          <p:cNvSpPr txBox="1"/>
          <p:nvPr/>
        </p:nvSpPr>
        <p:spPr>
          <a:xfrm>
            <a:off x="5944818" y="5580311"/>
            <a:ext cx="2492990" cy="707886"/>
          </a:xfrm>
          <a:prstGeom prst="rect">
            <a:avLst/>
          </a:prstGeom>
          <a:noFill/>
        </p:spPr>
        <p:txBody>
          <a:bodyPr wrap="none" rtlCol="0">
            <a:spAutoFit/>
          </a:bodyPr>
          <a:lstStyle/>
          <a:p>
            <a:pPr algn="ctr">
              <a:spcBef>
                <a:spcPts val="600"/>
              </a:spcBef>
            </a:pPr>
            <a:r>
              <a:rPr kumimoji="1" lang="ja-JP" altLang="en-US" sz="2000" dirty="0" smtClean="0">
                <a:solidFill>
                  <a:schemeClr val="accent2"/>
                </a:solidFill>
              </a:rPr>
              <a:t>実際に起きた危険を</a:t>
            </a:r>
            <a:r>
              <a:rPr kumimoji="1" lang="en-US" altLang="ja-JP" sz="2000" dirty="0" smtClean="0">
                <a:solidFill>
                  <a:schemeClr val="accent2"/>
                </a:solidFill>
              </a:rPr>
              <a:t/>
            </a:r>
            <a:br>
              <a:rPr kumimoji="1" lang="en-US" altLang="ja-JP" sz="2000" dirty="0" smtClean="0">
                <a:solidFill>
                  <a:schemeClr val="accent2"/>
                </a:solidFill>
              </a:rPr>
            </a:br>
            <a:r>
              <a:rPr kumimoji="1" lang="ja-JP" altLang="en-US" sz="2000" dirty="0" smtClean="0">
                <a:solidFill>
                  <a:schemeClr val="accent2"/>
                </a:solidFill>
              </a:rPr>
              <a:t>上位で予測したい</a:t>
            </a:r>
          </a:p>
        </p:txBody>
      </p:sp>
    </p:spTree>
    <p:extLst>
      <p:ext uri="{BB962C8B-B14F-4D97-AF65-F5344CB8AC3E}">
        <p14:creationId xmlns:p14="http://schemas.microsoft.com/office/powerpoint/2010/main" val="4056785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lnSpcReduction="10000"/>
          </a:bodyPr>
          <a:lstStyle/>
          <a:p>
            <a:r>
              <a:rPr kumimoji="1" lang="ja-JP" altLang="en-US" sz="2800" dirty="0" smtClean="0"/>
              <a:t>都市交通シーン</a:t>
            </a:r>
            <a:r>
              <a:rPr lang="ja-JP" altLang="en-US" sz="2800" dirty="0" smtClean="0"/>
              <a:t>における</a:t>
            </a:r>
            <a:r>
              <a:rPr lang="ja-JP" altLang="en-US" sz="2800" b="1" dirty="0" smtClean="0">
                <a:solidFill>
                  <a:schemeClr val="accent1"/>
                </a:solidFill>
              </a:rPr>
              <a:t>潜在的な危険</a:t>
            </a:r>
            <a:r>
              <a:rPr lang="ja-JP" altLang="en-US" sz="2800" dirty="0" smtClean="0"/>
              <a:t>を予測</a:t>
            </a:r>
            <a:endParaRPr lang="en-US" altLang="ja-JP" sz="2800" dirty="0" smtClean="0"/>
          </a:p>
          <a:p>
            <a:pPr lvl="1"/>
            <a:r>
              <a:rPr lang="ja-JP" altLang="en-US" dirty="0" smtClean="0"/>
              <a:t>特に，衝突まで</a:t>
            </a:r>
            <a:r>
              <a:rPr lang="en-US" altLang="ja-JP" dirty="0" smtClean="0"/>
              <a:t> 2 </a:t>
            </a:r>
            <a:r>
              <a:rPr lang="ja-JP" altLang="en-US" dirty="0" smtClean="0"/>
              <a:t>秒以上かかるような危険</a:t>
            </a:r>
            <a:endParaRPr lang="en-US" altLang="ja-JP" dirty="0" smtClean="0"/>
          </a:p>
          <a:p>
            <a:pPr lvl="1"/>
            <a:endParaRPr lang="en-US" altLang="ja-JP" dirty="0"/>
          </a:p>
          <a:p>
            <a:endParaRPr lang="en-US" altLang="ja-JP" sz="2800" dirty="0" smtClean="0"/>
          </a:p>
          <a:p>
            <a:endParaRPr lang="en-US" altLang="ja-JP" sz="2800" dirty="0"/>
          </a:p>
          <a:p>
            <a:endParaRPr lang="en-US" altLang="ja-JP" sz="2800" dirty="0" smtClean="0"/>
          </a:p>
          <a:p>
            <a:endParaRPr lang="en-US" altLang="ja-JP" sz="2800" dirty="0"/>
          </a:p>
          <a:p>
            <a:endParaRPr lang="en-US" altLang="ja-JP" sz="2800" dirty="0" smtClean="0"/>
          </a:p>
          <a:p>
            <a:endParaRPr lang="en-US" altLang="ja-JP" sz="2800" dirty="0"/>
          </a:p>
          <a:p>
            <a:r>
              <a:rPr lang="ja-JP" altLang="en-US" sz="2800" dirty="0" smtClean="0"/>
              <a:t>何が：タクシーが急停止して危険</a:t>
            </a:r>
            <a:endParaRPr lang="en-US" altLang="ja-JP" sz="2800" dirty="0" smtClean="0"/>
          </a:p>
          <a:p>
            <a:r>
              <a:rPr lang="ja-JP" altLang="en-US" sz="2800" b="1" u="sng" dirty="0" smtClean="0">
                <a:solidFill>
                  <a:schemeClr val="accent2"/>
                </a:solidFill>
              </a:rPr>
              <a:t>なぜ</a:t>
            </a:r>
            <a:r>
              <a:rPr lang="ja-JP" altLang="en-US" sz="2800" dirty="0" smtClean="0"/>
              <a:t>：タクシーは人を乗せるために</a:t>
            </a:r>
            <a:r>
              <a:rPr lang="en-US" altLang="ja-JP" sz="2800" dirty="0" smtClean="0"/>
              <a:t/>
            </a:r>
            <a:br>
              <a:rPr lang="en-US" altLang="ja-JP" sz="2800" dirty="0" smtClean="0"/>
            </a:br>
            <a:r>
              <a:rPr lang="en-US" altLang="ja-JP" sz="2800" dirty="0" smtClean="0"/>
              <a:t>			</a:t>
            </a:r>
            <a:r>
              <a:rPr lang="ja-JP" altLang="en-US" sz="2800" dirty="0" smtClean="0"/>
              <a:t>急停止するものであるから</a:t>
            </a:r>
            <a:endParaRPr lang="en-US" altLang="ja-JP" sz="2800" dirty="0"/>
          </a:p>
          <a:p>
            <a:endParaRPr lang="en-US" altLang="ja-JP" sz="2800" dirty="0" smtClean="0"/>
          </a:p>
          <a:p>
            <a:endParaRPr lang="en-US" altLang="ja-JP" sz="2800" dirty="0" smtClean="0"/>
          </a:p>
        </p:txBody>
      </p:sp>
      <p:sp>
        <p:nvSpPr>
          <p:cNvPr id="4" name="日付プレースホルダー 3"/>
          <p:cNvSpPr>
            <a:spLocks noGrp="1"/>
          </p:cNvSpPr>
          <p:nvPr>
            <p:ph type="dt" sz="half" idx="2"/>
          </p:nvPr>
        </p:nvSpPr>
        <p:spPr/>
        <p:txBody>
          <a:bodyPr/>
          <a:lstStyle/>
          <a:p>
            <a:r>
              <a:rPr kumimoji="1" lang="en-US" altLang="ja-JP" smtClean="0"/>
              <a:t>16/06/09</a:t>
            </a:r>
            <a:endParaRPr kumimoji="1" lang="ja-JP" altLang="en-US"/>
          </a:p>
        </p:txBody>
      </p:sp>
      <p:sp>
        <p:nvSpPr>
          <p:cNvPr id="5" name="フッター プレースホルダー 4"/>
          <p:cNvSpPr>
            <a:spLocks noGrp="1"/>
          </p:cNvSpPr>
          <p:nvPr>
            <p:ph type="ftr" sz="quarter" idx="3"/>
          </p:nvPr>
        </p:nvSpPr>
        <p:spPr/>
        <p:txBody>
          <a:bodyPr/>
          <a:lstStyle/>
          <a:p>
            <a:r>
              <a:rPr kumimoji="1" lang="nb-NO" altLang="ja-JP" smtClean="0"/>
              <a:t>JSAI 2016</a:t>
            </a:r>
            <a:endParaRPr kumimoji="1" lang="ja-JP" altLang="en-US"/>
          </a:p>
        </p:txBody>
      </p:sp>
      <p:sp>
        <p:nvSpPr>
          <p:cNvPr id="6" name="スライド番号プレースホルダー 5"/>
          <p:cNvSpPr>
            <a:spLocks noGrp="1"/>
          </p:cNvSpPr>
          <p:nvPr>
            <p:ph type="sldNum" sz="quarter" idx="4"/>
          </p:nvPr>
        </p:nvSpPr>
        <p:spPr/>
        <p:txBody>
          <a:bodyPr/>
          <a:lstStyle/>
          <a:p>
            <a:fld id="{98200A20-3F20-C14E-8047-67803A4214AF}" type="slidenum">
              <a:rPr kumimoji="1" lang="ja-JP" altLang="en-US" smtClean="0"/>
              <a:t>2</a:t>
            </a:fld>
            <a:endParaRPr kumimoji="1" lang="ja-JP" altLang="en-US"/>
          </a:p>
        </p:txBody>
      </p:sp>
      <p:sp>
        <p:nvSpPr>
          <p:cNvPr id="2" name="タイトル 1"/>
          <p:cNvSpPr>
            <a:spLocks noGrp="1"/>
          </p:cNvSpPr>
          <p:nvPr>
            <p:ph type="title"/>
          </p:nvPr>
        </p:nvSpPr>
        <p:spPr>
          <a:prstGeom prst="rect">
            <a:avLst/>
          </a:prstGeom>
        </p:spPr>
        <p:txBody>
          <a:bodyPr/>
          <a:lstStyle/>
          <a:p>
            <a:r>
              <a:rPr lang="ja-JP" altLang="en-US" dirty="0" smtClean="0"/>
              <a:t>本研究のタスクと</a:t>
            </a:r>
            <a:r>
              <a:rPr lang="ja-JP" altLang="en-US" b="1" u="sng" dirty="0" smtClean="0"/>
              <a:t>狙い</a:t>
            </a:r>
            <a:endParaRPr kumimoji="1" lang="ja-JP" altLang="en-US" b="1" u="sng" dirty="0"/>
          </a:p>
        </p:txBody>
      </p:sp>
      <p:pic>
        <p:nvPicPr>
          <p:cNvPr id="7" name="図 6"/>
          <p:cNvPicPr>
            <a:picLocks noChangeAspect="1"/>
          </p:cNvPicPr>
          <p:nvPr/>
        </p:nvPicPr>
        <p:blipFill>
          <a:blip r:embed="rId3"/>
          <a:stretch>
            <a:fillRect/>
          </a:stretch>
        </p:blipFill>
        <p:spPr>
          <a:xfrm>
            <a:off x="1155367" y="2083923"/>
            <a:ext cx="6833267" cy="2651638"/>
          </a:xfrm>
          <a:prstGeom prst="rect">
            <a:avLst/>
          </a:prstGeom>
          <a:ln>
            <a:noFill/>
          </a:ln>
          <a:effectLst/>
        </p:spPr>
      </p:pic>
    </p:spTree>
    <p:extLst>
      <p:ext uri="{BB962C8B-B14F-4D97-AF65-F5344CB8AC3E}">
        <p14:creationId xmlns:p14="http://schemas.microsoft.com/office/powerpoint/2010/main" val="1649425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2374631" y="2883559"/>
            <a:ext cx="1441843" cy="267349"/>
          </a:xfrm>
          <a:prstGeom prst="rect">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15" name="正方形/長方形 14"/>
          <p:cNvSpPr/>
          <p:nvPr/>
        </p:nvSpPr>
        <p:spPr>
          <a:xfrm>
            <a:off x="2374631" y="3217745"/>
            <a:ext cx="1441843" cy="267349"/>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20</a:t>
            </a:fld>
            <a:endParaRPr lang="ja-JP" altLang="en-US" dirty="0"/>
          </a:p>
        </p:txBody>
      </p:sp>
      <p:sp>
        <p:nvSpPr>
          <p:cNvPr id="6" name="タイトル 5"/>
          <p:cNvSpPr>
            <a:spLocks noGrp="1"/>
          </p:cNvSpPr>
          <p:nvPr>
            <p:ph type="title"/>
          </p:nvPr>
        </p:nvSpPr>
        <p:spPr/>
        <p:txBody>
          <a:bodyPr/>
          <a:lstStyle/>
          <a:p>
            <a:r>
              <a:rPr lang="ja-JP" altLang="en-US" dirty="0" smtClean="0"/>
              <a:t>論理推論部</a:t>
            </a:r>
            <a:r>
              <a:rPr lang="en-US" altLang="ja-JP" dirty="0" smtClean="0"/>
              <a:t> | one-best </a:t>
            </a:r>
            <a:r>
              <a:rPr lang="ja-JP" altLang="en-US" dirty="0" smtClean="0"/>
              <a:t>での評価結果</a:t>
            </a:r>
            <a:endParaRPr kumimoji="1" lang="ja-JP" altLang="en-US" dirty="0"/>
          </a:p>
        </p:txBody>
      </p:sp>
      <p:sp>
        <p:nvSpPr>
          <p:cNvPr id="10" name="テキスト ボックス 9"/>
          <p:cNvSpPr txBox="1"/>
          <p:nvPr/>
        </p:nvSpPr>
        <p:spPr>
          <a:xfrm>
            <a:off x="1336556" y="4527882"/>
            <a:ext cx="6737742" cy="1354217"/>
          </a:xfrm>
          <a:prstGeom prst="rect">
            <a:avLst/>
          </a:prstGeom>
          <a:noFill/>
        </p:spPr>
        <p:txBody>
          <a:bodyPr wrap="none" rtlCol="0">
            <a:spAutoFit/>
          </a:bodyPr>
          <a:lstStyle/>
          <a:p>
            <a:pPr>
              <a:spcBef>
                <a:spcPts val="600"/>
              </a:spcBef>
            </a:pPr>
            <a:r>
              <a:rPr lang="ja-JP" altLang="en-US" sz="2400" dirty="0" smtClean="0"/>
              <a:t>期待に反して</a:t>
            </a:r>
            <a:r>
              <a:rPr lang="ja-JP" altLang="en-US" sz="3200" dirty="0" smtClean="0"/>
              <a:t>性能向上はわずか</a:t>
            </a:r>
            <a:endParaRPr lang="en-US" altLang="ja-JP" sz="3200" dirty="0" smtClean="0"/>
          </a:p>
          <a:p>
            <a:pPr marL="457200" indent="-457200">
              <a:spcBef>
                <a:spcPts val="600"/>
              </a:spcBef>
              <a:buFont typeface="Lucida Grande"/>
              <a:buChar char="▷"/>
            </a:pPr>
            <a:r>
              <a:rPr lang="ja-JP" altLang="en-US" sz="2000" dirty="0" smtClean="0"/>
              <a:t>観測が十分なため，仮説の必要がある問題が少ない</a:t>
            </a:r>
            <a:endParaRPr lang="en-US" altLang="ja-JP" sz="2000" dirty="0" smtClean="0"/>
          </a:p>
          <a:p>
            <a:pPr marL="457200" indent="-457200">
              <a:spcBef>
                <a:spcPts val="600"/>
              </a:spcBef>
              <a:buFont typeface="Lucida Grande"/>
              <a:buChar char="▷"/>
            </a:pPr>
            <a:r>
              <a:rPr lang="en-US" altLang="ja-JP" sz="2000" dirty="0" smtClean="0"/>
              <a:t>DEDUCTIVE </a:t>
            </a:r>
            <a:r>
              <a:rPr lang="ja-JP" altLang="en-US" sz="2000" dirty="0" smtClean="0"/>
              <a:t>でも擬似的に</a:t>
            </a:r>
            <a:r>
              <a:rPr lang="en-US" altLang="ja-JP" sz="2000" dirty="0"/>
              <a:t> </a:t>
            </a:r>
            <a:r>
              <a:rPr lang="en-US" altLang="ja-JP" sz="2000" dirty="0" smtClean="0"/>
              <a:t>“</a:t>
            </a:r>
            <a:r>
              <a:rPr lang="ja-JP" altLang="en-US" sz="2000" dirty="0" smtClean="0"/>
              <a:t>仮説可能な</a:t>
            </a:r>
            <a:r>
              <a:rPr lang="en-US" altLang="ja-JP" sz="2000" dirty="0" smtClean="0"/>
              <a:t>” </a:t>
            </a:r>
            <a:r>
              <a:rPr lang="ja-JP" altLang="en-US" sz="2000" dirty="0" smtClean="0"/>
              <a:t>定理証明に</a:t>
            </a:r>
            <a:endParaRPr lang="en-US" altLang="ja-JP" sz="2000" dirty="0" smtClean="0"/>
          </a:p>
        </p:txBody>
      </p:sp>
      <p:sp>
        <p:nvSpPr>
          <p:cNvPr id="8" name="四角形吹き出し 7"/>
          <p:cNvSpPr/>
          <p:nvPr/>
        </p:nvSpPr>
        <p:spPr>
          <a:xfrm>
            <a:off x="381945" y="2176990"/>
            <a:ext cx="1555924" cy="725665"/>
          </a:xfrm>
          <a:prstGeom prst="wedgeRectCallout">
            <a:avLst>
              <a:gd name="adj1" fmla="val 71835"/>
              <a:gd name="adj2" fmla="val 50658"/>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仮説不可能な</a:t>
            </a:r>
            <a:r>
              <a:rPr kumimoji="1" lang="en-US" altLang="ja-JP" dirty="0" smtClean="0"/>
              <a:t/>
            </a:r>
            <a:br>
              <a:rPr kumimoji="1" lang="en-US" altLang="ja-JP" dirty="0" smtClean="0"/>
            </a:br>
            <a:r>
              <a:rPr kumimoji="1" lang="ja-JP" altLang="en-US" dirty="0" smtClean="0"/>
              <a:t>定理証明器</a:t>
            </a:r>
          </a:p>
        </p:txBody>
      </p:sp>
      <p:pic>
        <p:nvPicPr>
          <p:cNvPr id="9" name="図 8"/>
          <p:cNvPicPr>
            <a:picLocks noChangeAspect="1"/>
          </p:cNvPicPr>
          <p:nvPr/>
        </p:nvPicPr>
        <p:blipFill>
          <a:blip r:embed="rId3"/>
          <a:stretch>
            <a:fillRect/>
          </a:stretch>
        </p:blipFill>
        <p:spPr>
          <a:xfrm>
            <a:off x="2129343" y="1279463"/>
            <a:ext cx="6700928" cy="2492080"/>
          </a:xfrm>
          <a:prstGeom prst="rect">
            <a:avLst/>
          </a:prstGeom>
        </p:spPr>
      </p:pic>
      <p:sp>
        <p:nvSpPr>
          <p:cNvPr id="13" name="四角形吹き出し 12"/>
          <p:cNvSpPr/>
          <p:nvPr/>
        </p:nvSpPr>
        <p:spPr>
          <a:xfrm>
            <a:off x="381945" y="3170004"/>
            <a:ext cx="1555924" cy="725665"/>
          </a:xfrm>
          <a:prstGeom prst="wedgeRectCallout">
            <a:avLst>
              <a:gd name="adj1" fmla="val 69994"/>
              <a:gd name="adj2" fmla="val -30921"/>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仮説推論</a:t>
            </a:r>
          </a:p>
        </p:txBody>
      </p:sp>
      <p:pic>
        <p:nvPicPr>
          <p:cNvPr id="16" name="図 15" descr="2532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396" y="4632913"/>
            <a:ext cx="418089" cy="418089"/>
          </a:xfrm>
          <a:prstGeom prst="rect">
            <a:avLst/>
          </a:prstGeom>
        </p:spPr>
      </p:pic>
    </p:spTree>
    <p:extLst>
      <p:ext uri="{BB962C8B-B14F-4D97-AF65-F5344CB8AC3E}">
        <p14:creationId xmlns:p14="http://schemas.microsoft.com/office/powerpoint/2010/main" val="269188891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21</a:t>
            </a:fld>
            <a:endParaRPr lang="ja-JP" altLang="en-US" dirty="0"/>
          </a:p>
        </p:txBody>
      </p:sp>
      <p:sp>
        <p:nvSpPr>
          <p:cNvPr id="6" name="タイトル 5"/>
          <p:cNvSpPr>
            <a:spLocks noGrp="1"/>
          </p:cNvSpPr>
          <p:nvPr>
            <p:ph type="title"/>
          </p:nvPr>
        </p:nvSpPr>
        <p:spPr/>
        <p:txBody>
          <a:bodyPr/>
          <a:lstStyle/>
          <a:p>
            <a:r>
              <a:rPr kumimoji="1" lang="ja-JP" altLang="en-US" dirty="0" smtClean="0"/>
              <a:t>期待通りに動作した例</a:t>
            </a:r>
            <a:endParaRPr kumimoji="1" lang="ja-JP" altLang="en-US" dirty="0"/>
          </a:p>
        </p:txBody>
      </p:sp>
      <p:pic>
        <p:nvPicPr>
          <p:cNvPr id="30" name="図 29"/>
          <p:cNvPicPr>
            <a:picLocks noChangeAspect="1"/>
          </p:cNvPicPr>
          <p:nvPr/>
        </p:nvPicPr>
        <p:blipFill rotWithShape="1">
          <a:blip r:embed="rId3"/>
          <a:srcRect t="33742"/>
          <a:stretch/>
        </p:blipFill>
        <p:spPr>
          <a:xfrm>
            <a:off x="5204435" y="1191202"/>
            <a:ext cx="3712633" cy="1846224"/>
          </a:xfrm>
          <a:prstGeom prst="rect">
            <a:avLst/>
          </a:prstGeom>
        </p:spPr>
      </p:pic>
      <p:grpSp>
        <p:nvGrpSpPr>
          <p:cNvPr id="21" name="図形グループ 20"/>
          <p:cNvGrpSpPr/>
          <p:nvPr/>
        </p:nvGrpSpPr>
        <p:grpSpPr>
          <a:xfrm>
            <a:off x="209730" y="1597617"/>
            <a:ext cx="4745389" cy="1039308"/>
            <a:chOff x="237340" y="1132098"/>
            <a:chExt cx="4745389" cy="1039308"/>
          </a:xfrm>
        </p:grpSpPr>
        <p:sp>
          <p:nvSpPr>
            <p:cNvPr id="9" name="正方形/長方形 8"/>
            <p:cNvSpPr/>
            <p:nvPr/>
          </p:nvSpPr>
          <p:spPr>
            <a:xfrm>
              <a:off x="237340" y="1132098"/>
              <a:ext cx="1444058" cy="1039308"/>
            </a:xfrm>
            <a:prstGeom prst="rect">
              <a:avLst/>
            </a:prstGeom>
            <a:solidFill>
              <a:srgbClr val="CDD8D7"/>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2000" dirty="0" smtClean="0"/>
                <a:t>仮説推論</a:t>
              </a:r>
              <a:endParaRPr lang="en-US" altLang="ja-JP" sz="2000" dirty="0"/>
            </a:p>
            <a:p>
              <a:pPr algn="ctr"/>
              <a:r>
                <a:rPr lang="ja-JP" altLang="en-US" sz="1600" dirty="0" smtClean="0"/>
                <a:t>（論理推論）</a:t>
              </a:r>
              <a:endParaRPr kumimoji="1" lang="ja-JP" altLang="en-US" dirty="0" smtClean="0"/>
            </a:p>
          </p:txBody>
        </p:sp>
        <p:sp>
          <p:nvSpPr>
            <p:cNvPr id="11" name="正方形/長方形 10"/>
            <p:cNvSpPr/>
            <p:nvPr/>
          </p:nvSpPr>
          <p:spPr>
            <a:xfrm>
              <a:off x="2157845" y="1132098"/>
              <a:ext cx="2824884" cy="1039308"/>
            </a:xfrm>
            <a:prstGeom prst="rect">
              <a:avLst/>
            </a:prstGeom>
            <a:solidFill>
              <a:srgbClr val="F7CDCC"/>
            </a:solidFill>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600" dirty="0" smtClean="0"/>
                <a:t>行動の軌道計算に基づく</a:t>
              </a:r>
              <a:r>
                <a:rPr lang="en-US" altLang="ja-JP" dirty="0"/>
                <a:t/>
              </a:r>
              <a:br>
                <a:rPr lang="en-US" altLang="ja-JP" dirty="0"/>
              </a:br>
              <a:r>
                <a:rPr lang="ja-JP" altLang="en-US" sz="2000" dirty="0" smtClean="0"/>
                <a:t>物理シミュレーション </a:t>
              </a:r>
              <a:r>
                <a:rPr lang="en-US" altLang="ja-JP" sz="1600" dirty="0" smtClean="0"/>
                <a:t>(</a:t>
              </a:r>
              <a:r>
                <a:rPr lang="ja-JP" altLang="en-US" sz="1600" dirty="0" smtClean="0"/>
                <a:t>定量推論</a:t>
              </a:r>
              <a:r>
                <a:rPr lang="en-US" altLang="ja-JP" sz="1600" dirty="0" smtClean="0"/>
                <a:t>)</a:t>
              </a:r>
              <a:endParaRPr kumimoji="1" lang="ja-JP" altLang="en-US" sz="1600" dirty="0" smtClean="0"/>
            </a:p>
          </p:txBody>
        </p:sp>
        <p:cxnSp>
          <p:nvCxnSpPr>
            <p:cNvPr id="10" name="直線矢印コネクタ 9"/>
            <p:cNvCxnSpPr>
              <a:stCxn id="9" idx="3"/>
            </p:cNvCxnSpPr>
            <p:nvPr/>
          </p:nvCxnSpPr>
          <p:spPr>
            <a:xfrm>
              <a:off x="1681398" y="1651752"/>
              <a:ext cx="347918"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grpSp>
      <p:graphicFrame>
        <p:nvGraphicFramePr>
          <p:cNvPr id="40" name="表 39"/>
          <p:cNvGraphicFramePr>
            <a:graphicFrameLocks noGrp="1"/>
          </p:cNvGraphicFramePr>
          <p:nvPr>
            <p:extLst>
              <p:ext uri="{D42A27DB-BD31-4B8C-83A1-F6EECF244321}">
                <p14:modId xmlns:p14="http://schemas.microsoft.com/office/powerpoint/2010/main" val="2690085941"/>
              </p:ext>
            </p:extLst>
          </p:nvPr>
        </p:nvGraphicFramePr>
        <p:xfrm>
          <a:off x="224781" y="3262225"/>
          <a:ext cx="2992608" cy="2970309"/>
        </p:xfrm>
        <a:graphic>
          <a:graphicData uri="http://schemas.openxmlformats.org/drawingml/2006/table">
            <a:tbl>
              <a:tblPr firstRow="1" bandRow="1">
                <a:tableStyleId>{5C22544A-7EE6-4342-B048-85BDC9FD1C3A}</a:tableStyleId>
              </a:tblPr>
              <a:tblGrid>
                <a:gridCol w="888022"/>
                <a:gridCol w="2104586"/>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endParaRPr kumimoji="1" lang="ja-JP" altLang="en-US" sz="1600" b="0" dirty="0"/>
                    </a:p>
                  </a:txBody>
                  <a:tcPr/>
                </a:tc>
              </a:tr>
              <a:tr h="370840">
                <a:tc>
                  <a:txBody>
                    <a:bodyPr/>
                    <a:lstStyle/>
                    <a:p>
                      <a:r>
                        <a:rPr kumimoji="1" lang="en-US" altLang="ja-JP" dirty="0" smtClean="0"/>
                        <a:t>4220.5</a:t>
                      </a:r>
                      <a:endParaRPr kumimoji="1" lang="ja-JP" altLang="en-US" dirty="0"/>
                    </a:p>
                  </a:txBody>
                  <a:tcPr/>
                </a:tc>
                <a:tc>
                  <a:txBody>
                    <a:bodyPr/>
                    <a:lstStyle/>
                    <a:p>
                      <a:r>
                        <a:rPr kumimoji="1" lang="ja-JP" altLang="en-US" dirty="0" smtClean="0"/>
                        <a:t>車</a:t>
                      </a:r>
                      <a:r>
                        <a:rPr kumimoji="1" lang="en-US" altLang="ja-JP" dirty="0" smtClean="0"/>
                        <a:t>1 </a:t>
                      </a:r>
                      <a:r>
                        <a:rPr kumimoji="1" lang="ja-JP" altLang="en-US" dirty="0" smtClean="0"/>
                        <a:t>が</a:t>
                      </a:r>
                      <a:r>
                        <a:rPr kumimoji="1" lang="en-US" altLang="ja-JP" dirty="0" smtClean="0"/>
                        <a:t> </a:t>
                      </a:r>
                      <a:r>
                        <a:rPr kumimoji="1" lang="ja-JP" altLang="en-US" dirty="0" smtClean="0"/>
                        <a:t>停止</a:t>
                      </a:r>
                      <a:endParaRPr kumimoji="1" lang="ja-JP" altLang="en-US" sz="1600" dirty="0"/>
                    </a:p>
                  </a:txBody>
                  <a:tcPr/>
                </a:tc>
              </a:tr>
              <a:tr h="370840">
                <a:tc>
                  <a:txBody>
                    <a:bodyPr/>
                    <a:lstStyle/>
                    <a:p>
                      <a:r>
                        <a:rPr kumimoji="1" lang="en-US" altLang="ja-JP" dirty="0" smtClean="0"/>
                        <a:t>4220.5</a:t>
                      </a:r>
                      <a:endParaRPr kumimoji="1" lang="ja-JP" altLang="en-US" dirty="0"/>
                    </a:p>
                  </a:txBody>
                  <a:tcPr/>
                </a:tc>
                <a:tc>
                  <a:txBody>
                    <a:bodyPr/>
                    <a:lstStyle/>
                    <a:p>
                      <a:r>
                        <a:rPr kumimoji="1" lang="ja-JP" altLang="en-US" dirty="0" smtClean="0"/>
                        <a:t>車</a:t>
                      </a:r>
                      <a:r>
                        <a:rPr kumimoji="1" lang="en-US" altLang="ja-JP" dirty="0" smtClean="0"/>
                        <a:t>1</a:t>
                      </a:r>
                      <a:r>
                        <a:rPr kumimoji="1" lang="en-US" altLang="ja-JP" baseline="0" dirty="0" smtClean="0"/>
                        <a:t> </a:t>
                      </a:r>
                      <a:r>
                        <a:rPr kumimoji="1" lang="ja-JP" altLang="en-US" dirty="0" smtClean="0"/>
                        <a:t>が</a:t>
                      </a:r>
                      <a:r>
                        <a:rPr kumimoji="1" lang="en-US" altLang="ja-JP" dirty="0" smtClean="0"/>
                        <a:t> </a:t>
                      </a:r>
                      <a:r>
                        <a:rPr kumimoji="1" lang="ja-JP" altLang="en-US" dirty="0" smtClean="0"/>
                        <a:t>右車線変更</a:t>
                      </a:r>
                      <a:endParaRPr kumimoji="1" lang="ja-JP" altLang="en-US" sz="1600" dirty="0"/>
                    </a:p>
                  </a:txBody>
                  <a:tcPr/>
                </a:tc>
              </a:tr>
              <a:tr h="374429">
                <a:tc>
                  <a:txBody>
                    <a:bodyPr/>
                    <a:lstStyle/>
                    <a:p>
                      <a:r>
                        <a:rPr kumimoji="1" lang="en-US" altLang="ja-JP" dirty="0" smtClean="0"/>
                        <a:t>4220.5</a:t>
                      </a:r>
                      <a:endParaRPr kumimoji="1" lang="ja-JP" altLang="en-US" dirty="0"/>
                    </a:p>
                  </a:txBody>
                  <a:tcPr/>
                </a:tc>
                <a:tc>
                  <a:txBody>
                    <a:bodyPr/>
                    <a:lstStyle/>
                    <a:p>
                      <a:r>
                        <a:rPr kumimoji="1" lang="ja-JP" altLang="en-US" dirty="0" smtClean="0"/>
                        <a:t>車</a:t>
                      </a:r>
                      <a:r>
                        <a:rPr kumimoji="1" lang="en-US" altLang="ja-JP" dirty="0" smtClean="0"/>
                        <a:t>1 </a:t>
                      </a:r>
                      <a:r>
                        <a:rPr kumimoji="1" lang="ja-JP" altLang="en-US" dirty="0" smtClean="0"/>
                        <a:t>が</a:t>
                      </a:r>
                      <a:r>
                        <a:rPr kumimoji="1" lang="en-US" altLang="ja-JP" dirty="0" smtClean="0"/>
                        <a:t> </a:t>
                      </a:r>
                      <a:r>
                        <a:rPr kumimoji="1" lang="ja-JP" altLang="en-US" dirty="0" smtClean="0"/>
                        <a:t>左車線変更</a:t>
                      </a:r>
                      <a:endParaRPr kumimoji="1" lang="ja-JP" altLang="en-US" dirty="0"/>
                    </a:p>
                  </a:txBody>
                  <a:tcPr/>
                </a:tc>
              </a:tr>
              <a:tr h="370840">
                <a:tc>
                  <a:txBody>
                    <a:bodyPr/>
                    <a:lstStyle/>
                    <a:p>
                      <a:r>
                        <a:rPr kumimoji="1" lang="en-US" altLang="ja-JP" dirty="0" smtClean="0"/>
                        <a:t>4220.5</a:t>
                      </a:r>
                      <a:endParaRPr kumimoji="1" lang="ja-JP" altLang="en-US" dirty="0"/>
                    </a:p>
                  </a:txBody>
                  <a:tcPr/>
                </a:tc>
                <a:tc>
                  <a:txBody>
                    <a:bodyPr/>
                    <a:lstStyle/>
                    <a:p>
                      <a:r>
                        <a:rPr kumimoji="1" lang="ja-JP" altLang="en-US" dirty="0" smtClean="0"/>
                        <a:t>車</a:t>
                      </a:r>
                      <a:r>
                        <a:rPr kumimoji="1" lang="en-US" altLang="ja-JP" dirty="0" smtClean="0"/>
                        <a:t>2 </a:t>
                      </a:r>
                      <a:r>
                        <a:rPr kumimoji="1" lang="ja-JP" altLang="en-US" dirty="0" smtClean="0"/>
                        <a:t>が</a:t>
                      </a:r>
                      <a:r>
                        <a:rPr kumimoji="1" lang="en-US" altLang="ja-JP" dirty="0" smtClean="0"/>
                        <a:t> </a:t>
                      </a:r>
                      <a:r>
                        <a:rPr kumimoji="1" lang="ja-JP" altLang="en-US" dirty="0" smtClean="0"/>
                        <a:t>停止</a:t>
                      </a:r>
                      <a:endParaRPr kumimoji="1" lang="ja-JP" altLang="en-US" dirty="0"/>
                    </a:p>
                  </a:txBody>
                  <a:tcPr/>
                </a:tc>
              </a:tr>
              <a:tr h="370840">
                <a:tc>
                  <a:txBody>
                    <a:bodyPr/>
                    <a:lstStyle/>
                    <a:p>
                      <a:r>
                        <a:rPr kumimoji="1" lang="en-US" altLang="ja-JP" dirty="0" smtClean="0"/>
                        <a:t>4220.5</a:t>
                      </a:r>
                      <a:endParaRPr kumimoji="1" lang="ja-JP" altLang="en-US" dirty="0"/>
                    </a:p>
                  </a:txBody>
                  <a:tcPr/>
                </a:tc>
                <a:tc>
                  <a:txBody>
                    <a:bodyPr/>
                    <a:lstStyle/>
                    <a:p>
                      <a:r>
                        <a:rPr kumimoji="1" lang="ja-JP" altLang="en-US" dirty="0" smtClean="0"/>
                        <a:t>車</a:t>
                      </a:r>
                      <a:r>
                        <a:rPr kumimoji="1" lang="en-US" altLang="ja-JP" dirty="0" smtClean="0"/>
                        <a:t>2 </a:t>
                      </a:r>
                      <a:r>
                        <a:rPr kumimoji="1" lang="ja-JP" altLang="en-US" dirty="0" smtClean="0"/>
                        <a:t>が</a:t>
                      </a:r>
                      <a:r>
                        <a:rPr kumimoji="1" lang="en-US" altLang="ja-JP" dirty="0" smtClean="0"/>
                        <a:t> </a:t>
                      </a:r>
                      <a:r>
                        <a:rPr kumimoji="1" lang="ja-JP" altLang="en-US" dirty="0" smtClean="0"/>
                        <a:t>右車線変更</a:t>
                      </a:r>
                      <a:endParaRPr kumimoji="1" lang="ja-JP" altLang="en-US" dirty="0"/>
                    </a:p>
                  </a:txBody>
                  <a:tcPr/>
                </a:tc>
              </a:tr>
              <a:tr h="370840">
                <a:tc>
                  <a:txBody>
                    <a:bodyPr/>
                    <a:lstStyle/>
                    <a:p>
                      <a:r>
                        <a:rPr kumimoji="1" lang="en-US" altLang="ja-JP" dirty="0" smtClean="0"/>
                        <a:t>4220.5</a:t>
                      </a:r>
                      <a:endParaRPr kumimoji="1" lang="ja-JP" altLang="en-US" dirty="0"/>
                    </a:p>
                  </a:txBody>
                  <a:tcPr/>
                </a:tc>
                <a:tc>
                  <a:txBody>
                    <a:bodyPr/>
                    <a:lstStyle/>
                    <a:p>
                      <a:r>
                        <a:rPr kumimoji="1" lang="ja-JP" altLang="en-US" dirty="0" smtClean="0"/>
                        <a:t>トラック</a:t>
                      </a:r>
                      <a:r>
                        <a:rPr kumimoji="1" lang="en-US" altLang="ja-JP" dirty="0" smtClean="0"/>
                        <a:t> </a:t>
                      </a:r>
                      <a:r>
                        <a:rPr kumimoji="1" lang="ja-JP" altLang="en-US" dirty="0" smtClean="0"/>
                        <a:t>が</a:t>
                      </a:r>
                      <a:r>
                        <a:rPr kumimoji="1" lang="en-US" altLang="ja-JP" dirty="0" smtClean="0"/>
                        <a:t> </a:t>
                      </a:r>
                      <a:r>
                        <a:rPr kumimoji="1" lang="ja-JP" altLang="en-US" dirty="0" smtClean="0"/>
                        <a:t>停止</a:t>
                      </a:r>
                      <a:endParaRPr kumimoji="1" lang="ja-JP" altLang="en-US"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graphicFrame>
        <p:nvGraphicFramePr>
          <p:cNvPr id="41" name="表 40"/>
          <p:cNvGraphicFramePr>
            <a:graphicFrameLocks noGrp="1"/>
          </p:cNvGraphicFramePr>
          <p:nvPr>
            <p:extLst>
              <p:ext uri="{D42A27DB-BD31-4B8C-83A1-F6EECF244321}">
                <p14:modId xmlns:p14="http://schemas.microsoft.com/office/powerpoint/2010/main" val="1913575449"/>
              </p:ext>
            </p:extLst>
          </p:nvPr>
        </p:nvGraphicFramePr>
        <p:xfrm>
          <a:off x="3883617" y="3262225"/>
          <a:ext cx="3240549" cy="2970309"/>
        </p:xfrm>
        <a:graphic>
          <a:graphicData uri="http://schemas.openxmlformats.org/drawingml/2006/table">
            <a:tbl>
              <a:tblPr firstRow="1" bandRow="1">
                <a:tableStyleId>{21E4AEA4-8DFA-4A89-87EB-49C32662AFE0}</a:tableStyleId>
              </a:tblPr>
              <a:tblGrid>
                <a:gridCol w="989502"/>
                <a:gridCol w="22510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endParaRPr kumimoji="1" lang="ja-JP" altLang="en-US" sz="1600" b="0" dirty="0"/>
                    </a:p>
                  </a:txBody>
                  <a:tcPr/>
                </a:tc>
              </a:tr>
              <a:tr h="370840">
                <a:tc>
                  <a:txBody>
                    <a:bodyPr/>
                    <a:lstStyle/>
                    <a:p>
                      <a:r>
                        <a:rPr kumimoji="1" lang="en-US" altLang="ja-JP" dirty="0" smtClean="0"/>
                        <a:t>14220.5</a:t>
                      </a:r>
                      <a:endParaRPr kumimoji="1" lang="ja-JP" altLang="en-US" dirty="0"/>
                    </a:p>
                  </a:txBody>
                  <a:tcPr/>
                </a:tc>
                <a:tc>
                  <a:txBody>
                    <a:bodyPr/>
                    <a:lstStyle/>
                    <a:p>
                      <a:r>
                        <a:rPr kumimoji="1" lang="ja-JP" altLang="en-US" dirty="0" smtClean="0"/>
                        <a:t>車</a:t>
                      </a:r>
                      <a:r>
                        <a:rPr kumimoji="1" lang="en-US" altLang="ja-JP" dirty="0" smtClean="0"/>
                        <a:t>1 </a:t>
                      </a:r>
                      <a:r>
                        <a:rPr kumimoji="1" lang="ja-JP" altLang="en-US" dirty="0" smtClean="0"/>
                        <a:t>が</a:t>
                      </a:r>
                      <a:r>
                        <a:rPr kumimoji="1" lang="en-US" altLang="ja-JP" dirty="0" smtClean="0"/>
                        <a:t> </a:t>
                      </a:r>
                      <a:r>
                        <a:rPr kumimoji="1" lang="ja-JP" altLang="en-US" dirty="0" smtClean="0"/>
                        <a:t>停止</a:t>
                      </a:r>
                      <a:endParaRPr kumimoji="1" lang="ja-JP" altLang="en-US" sz="1600" dirty="0"/>
                    </a:p>
                  </a:txBody>
                  <a:tcPr/>
                </a:tc>
              </a:tr>
              <a:tr h="370840">
                <a:tc>
                  <a:txBody>
                    <a:bodyPr/>
                    <a:lstStyle/>
                    <a:p>
                      <a:r>
                        <a:rPr kumimoji="1" lang="en-US" altLang="ja-JP" dirty="0" smtClean="0"/>
                        <a:t>14220.5</a:t>
                      </a:r>
                      <a:endParaRPr kumimoji="1" lang="ja-JP" altLang="en-US" dirty="0"/>
                    </a:p>
                  </a:txBody>
                  <a:tcPr/>
                </a:tc>
                <a:tc>
                  <a:txBody>
                    <a:bodyPr/>
                    <a:lstStyle/>
                    <a:p>
                      <a:r>
                        <a:rPr kumimoji="1" lang="ja-JP" altLang="en-US" dirty="0" smtClean="0"/>
                        <a:t>車</a:t>
                      </a:r>
                      <a:r>
                        <a:rPr kumimoji="1" lang="en-US" altLang="ja-JP" dirty="0" smtClean="0"/>
                        <a:t>1</a:t>
                      </a:r>
                      <a:r>
                        <a:rPr kumimoji="1" lang="en-US" altLang="ja-JP" baseline="0" dirty="0" smtClean="0"/>
                        <a:t> </a:t>
                      </a:r>
                      <a:r>
                        <a:rPr kumimoji="1" lang="ja-JP" altLang="en-US" dirty="0" smtClean="0"/>
                        <a:t>が</a:t>
                      </a:r>
                      <a:r>
                        <a:rPr kumimoji="1" lang="en-US" altLang="ja-JP" dirty="0" smtClean="0"/>
                        <a:t> </a:t>
                      </a:r>
                      <a:r>
                        <a:rPr kumimoji="1" lang="ja-JP" altLang="en-US" dirty="0" smtClean="0"/>
                        <a:t>右車線変更</a:t>
                      </a:r>
                      <a:endParaRPr kumimoji="1" lang="ja-JP" altLang="en-US" sz="1600" dirty="0"/>
                    </a:p>
                  </a:txBody>
                  <a:tcPr/>
                </a:tc>
              </a:tr>
              <a:tr h="374429">
                <a:tc>
                  <a:txBody>
                    <a:bodyPr/>
                    <a:lstStyle/>
                    <a:p>
                      <a:r>
                        <a:rPr kumimoji="1" lang="en-US" altLang="ja-JP" b="1" dirty="0" smtClean="0"/>
                        <a:t>4310.5</a:t>
                      </a:r>
                      <a:endParaRPr kumimoji="1" lang="ja-JP" altLang="en-US" b="1" dirty="0"/>
                    </a:p>
                  </a:txBody>
                  <a:tcPr/>
                </a:tc>
                <a:tc>
                  <a:txBody>
                    <a:bodyPr/>
                    <a:lstStyle/>
                    <a:p>
                      <a:r>
                        <a:rPr kumimoji="1" lang="ja-JP" altLang="en-US" b="1" dirty="0" smtClean="0"/>
                        <a:t>車</a:t>
                      </a:r>
                      <a:r>
                        <a:rPr kumimoji="1" lang="en-US" altLang="ja-JP" b="1" dirty="0" smtClean="0"/>
                        <a:t>1 </a:t>
                      </a:r>
                      <a:r>
                        <a:rPr kumimoji="1" lang="ja-JP" altLang="en-US" b="1" dirty="0" smtClean="0"/>
                        <a:t>が</a:t>
                      </a:r>
                      <a:r>
                        <a:rPr kumimoji="1" lang="en-US" altLang="ja-JP" b="1" dirty="0" smtClean="0"/>
                        <a:t> </a:t>
                      </a:r>
                      <a:r>
                        <a:rPr kumimoji="1" lang="ja-JP" altLang="en-US" b="1" dirty="0" smtClean="0"/>
                        <a:t>左車線変更</a:t>
                      </a:r>
                      <a:endParaRPr kumimoji="1" lang="ja-JP" altLang="en-US" b="1" dirty="0"/>
                    </a:p>
                  </a:txBody>
                  <a:tcPr/>
                </a:tc>
              </a:tr>
              <a:tr h="370840">
                <a:tc>
                  <a:txBody>
                    <a:bodyPr/>
                    <a:lstStyle/>
                    <a:p>
                      <a:r>
                        <a:rPr kumimoji="1" lang="en-US" altLang="ja-JP" dirty="0" smtClean="0"/>
                        <a:t>14220.5</a:t>
                      </a:r>
                      <a:endParaRPr kumimoji="1" lang="ja-JP" altLang="en-US" dirty="0"/>
                    </a:p>
                  </a:txBody>
                  <a:tcPr/>
                </a:tc>
                <a:tc>
                  <a:txBody>
                    <a:bodyPr/>
                    <a:lstStyle/>
                    <a:p>
                      <a:r>
                        <a:rPr kumimoji="1" lang="ja-JP" altLang="en-US" dirty="0" smtClean="0"/>
                        <a:t>車</a:t>
                      </a:r>
                      <a:r>
                        <a:rPr kumimoji="1" lang="en-US" altLang="ja-JP" dirty="0" smtClean="0"/>
                        <a:t>2 </a:t>
                      </a:r>
                      <a:r>
                        <a:rPr kumimoji="1" lang="ja-JP" altLang="en-US" dirty="0" smtClean="0"/>
                        <a:t>が</a:t>
                      </a:r>
                      <a:r>
                        <a:rPr kumimoji="1" lang="en-US" altLang="ja-JP" dirty="0" smtClean="0"/>
                        <a:t> </a:t>
                      </a:r>
                      <a:r>
                        <a:rPr kumimoji="1" lang="ja-JP" altLang="en-US" dirty="0" smtClean="0"/>
                        <a:t>停止</a:t>
                      </a:r>
                      <a:endParaRPr kumimoji="1" lang="ja-JP" altLang="en-US" dirty="0"/>
                    </a:p>
                  </a:txBody>
                  <a:tcPr/>
                </a:tc>
              </a:tr>
              <a:tr h="370840">
                <a:tc>
                  <a:txBody>
                    <a:bodyPr/>
                    <a:lstStyle/>
                    <a:p>
                      <a:r>
                        <a:rPr kumimoji="1" lang="en-US" altLang="ja-JP" dirty="0" smtClean="0"/>
                        <a:t>14220.5</a:t>
                      </a:r>
                      <a:endParaRPr kumimoji="1" lang="ja-JP" altLang="en-US" dirty="0"/>
                    </a:p>
                  </a:txBody>
                  <a:tcPr/>
                </a:tc>
                <a:tc>
                  <a:txBody>
                    <a:bodyPr/>
                    <a:lstStyle/>
                    <a:p>
                      <a:r>
                        <a:rPr kumimoji="1" lang="ja-JP" altLang="en-US" dirty="0" smtClean="0"/>
                        <a:t>車</a:t>
                      </a:r>
                      <a:r>
                        <a:rPr kumimoji="1" lang="en-US" altLang="ja-JP" dirty="0" smtClean="0"/>
                        <a:t>2 </a:t>
                      </a:r>
                      <a:r>
                        <a:rPr kumimoji="1" lang="ja-JP" altLang="en-US" dirty="0" smtClean="0"/>
                        <a:t>が</a:t>
                      </a:r>
                      <a:r>
                        <a:rPr kumimoji="1" lang="en-US" altLang="ja-JP" dirty="0" smtClean="0"/>
                        <a:t> </a:t>
                      </a:r>
                      <a:r>
                        <a:rPr kumimoji="1" lang="ja-JP" altLang="en-US" dirty="0" smtClean="0"/>
                        <a:t>右車線変更</a:t>
                      </a:r>
                      <a:endParaRPr kumimoji="1" lang="ja-JP" altLang="en-US" dirty="0"/>
                    </a:p>
                  </a:txBody>
                  <a:tcPr/>
                </a:tc>
              </a:tr>
              <a:tr h="370840">
                <a:tc>
                  <a:txBody>
                    <a:bodyPr/>
                    <a:lstStyle/>
                    <a:p>
                      <a:r>
                        <a:rPr kumimoji="1" lang="en-US" altLang="ja-JP" dirty="0" smtClean="0"/>
                        <a:t>14220.5</a:t>
                      </a:r>
                      <a:endParaRPr kumimoji="1" lang="ja-JP" altLang="en-US" dirty="0"/>
                    </a:p>
                  </a:txBody>
                  <a:tcPr/>
                </a:tc>
                <a:tc>
                  <a:txBody>
                    <a:bodyPr/>
                    <a:lstStyle/>
                    <a:p>
                      <a:r>
                        <a:rPr kumimoji="1" lang="ja-JP" altLang="en-US" dirty="0" smtClean="0"/>
                        <a:t>トラック</a:t>
                      </a:r>
                      <a:r>
                        <a:rPr kumimoji="1" lang="en-US" altLang="ja-JP" dirty="0" smtClean="0"/>
                        <a:t> </a:t>
                      </a:r>
                      <a:r>
                        <a:rPr kumimoji="1" lang="ja-JP" altLang="en-US" dirty="0" smtClean="0"/>
                        <a:t>が</a:t>
                      </a:r>
                      <a:r>
                        <a:rPr kumimoji="1" lang="en-US" altLang="ja-JP" dirty="0" smtClean="0"/>
                        <a:t> </a:t>
                      </a:r>
                      <a:r>
                        <a:rPr kumimoji="1" lang="ja-JP" altLang="en-US" dirty="0" smtClean="0"/>
                        <a:t>停止</a:t>
                      </a:r>
                      <a:endParaRPr kumimoji="1" lang="ja-JP" altLang="en-US"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sp>
        <p:nvSpPr>
          <p:cNvPr id="42" name="二等辺三角形 41"/>
          <p:cNvSpPr/>
          <p:nvPr/>
        </p:nvSpPr>
        <p:spPr>
          <a:xfrm rot="5400000">
            <a:off x="3405554" y="4592047"/>
            <a:ext cx="324009" cy="279318"/>
          </a:xfrm>
          <a:prstGeom prst="triangle">
            <a:avLst/>
          </a:prstGeom>
          <a:solidFill>
            <a:srgbClr val="D9D9D9"/>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22" name="四角形吹き出し 21"/>
          <p:cNvSpPr/>
          <p:nvPr/>
        </p:nvSpPr>
        <p:spPr>
          <a:xfrm>
            <a:off x="5258979" y="1764084"/>
            <a:ext cx="549354" cy="317532"/>
          </a:xfrm>
          <a:prstGeom prst="wedgeRectCallout">
            <a:avLst>
              <a:gd name="adj1" fmla="val -17080"/>
              <a:gd name="adj2" fmla="val 107371"/>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車</a:t>
            </a:r>
            <a:r>
              <a:rPr kumimoji="1" lang="en-US" altLang="ja-JP" dirty="0" smtClean="0"/>
              <a:t>2</a:t>
            </a:r>
            <a:endParaRPr kumimoji="1" lang="ja-JP" altLang="en-US" dirty="0" smtClean="0"/>
          </a:p>
        </p:txBody>
      </p:sp>
      <p:sp>
        <p:nvSpPr>
          <p:cNvPr id="47" name="四角形吹き出し 46"/>
          <p:cNvSpPr/>
          <p:nvPr/>
        </p:nvSpPr>
        <p:spPr>
          <a:xfrm>
            <a:off x="8247239" y="1525953"/>
            <a:ext cx="549354" cy="317532"/>
          </a:xfrm>
          <a:prstGeom prst="wedgeRectCallout">
            <a:avLst>
              <a:gd name="adj1" fmla="val 39945"/>
              <a:gd name="adj2" fmla="val 102038"/>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車</a:t>
            </a:r>
            <a:r>
              <a:rPr lang="en-US" altLang="ja-JP" dirty="0"/>
              <a:t>1</a:t>
            </a:r>
            <a:endParaRPr kumimoji="1" lang="ja-JP" altLang="en-US" dirty="0" smtClean="0"/>
          </a:p>
        </p:txBody>
      </p:sp>
      <p:sp>
        <p:nvSpPr>
          <p:cNvPr id="48" name="四角形吹き出し 47"/>
          <p:cNvSpPr/>
          <p:nvPr/>
        </p:nvSpPr>
        <p:spPr>
          <a:xfrm>
            <a:off x="6122104" y="1922850"/>
            <a:ext cx="1091496" cy="317532"/>
          </a:xfrm>
          <a:prstGeom prst="wedgeRectCallout">
            <a:avLst>
              <a:gd name="adj1" fmla="val -15905"/>
              <a:gd name="adj2" fmla="val 99371"/>
            </a:avLst>
          </a:prstGeom>
          <a:solidFill>
            <a:schemeClr val="bg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smtClean="0"/>
              <a:t>トラック</a:t>
            </a:r>
          </a:p>
        </p:txBody>
      </p:sp>
      <p:sp>
        <p:nvSpPr>
          <p:cNvPr id="24" name="四角形吹き出し 23"/>
          <p:cNvSpPr/>
          <p:nvPr/>
        </p:nvSpPr>
        <p:spPr>
          <a:xfrm>
            <a:off x="7213600" y="3465241"/>
            <a:ext cx="1804048" cy="1288921"/>
          </a:xfrm>
          <a:prstGeom prst="wedgeRectCallout">
            <a:avLst>
              <a:gd name="adj1" fmla="val -65776"/>
              <a:gd name="adj2" fmla="val 31769"/>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kumimoji="1" lang="ja-JP" altLang="en-US" b="1" u="sng" dirty="0" smtClean="0"/>
              <a:t>なぜ</a:t>
            </a:r>
            <a:endParaRPr kumimoji="1" lang="en-US" altLang="ja-JP" b="1" u="sng" dirty="0" smtClean="0"/>
          </a:p>
          <a:p>
            <a:pPr algn="ctr">
              <a:spcBef>
                <a:spcPts val="600"/>
              </a:spcBef>
            </a:pPr>
            <a:r>
              <a:rPr kumimoji="1" lang="ja-JP" altLang="en-US" dirty="0" smtClean="0"/>
              <a:t>前方に停止</a:t>
            </a:r>
            <a:r>
              <a:rPr kumimoji="1" lang="en-US" altLang="ja-JP" dirty="0" smtClean="0"/>
              <a:t/>
            </a:r>
            <a:br>
              <a:rPr kumimoji="1" lang="en-US" altLang="ja-JP" dirty="0" smtClean="0"/>
            </a:br>
            <a:r>
              <a:rPr kumimoji="1" lang="ja-JP" altLang="en-US" dirty="0" smtClean="0"/>
              <a:t>車両があるので</a:t>
            </a:r>
            <a:r>
              <a:rPr kumimoji="1" lang="en-US" altLang="ja-JP" dirty="0" smtClean="0"/>
              <a:t/>
            </a:r>
            <a:br>
              <a:rPr kumimoji="1" lang="en-US" altLang="ja-JP" dirty="0" smtClean="0"/>
            </a:br>
            <a:r>
              <a:rPr kumimoji="1" lang="ja-JP" altLang="en-US" dirty="0" smtClean="0"/>
              <a:t>左車線変更</a:t>
            </a:r>
          </a:p>
        </p:txBody>
      </p:sp>
    </p:spTree>
    <p:extLst>
      <p:ext uri="{BB962C8B-B14F-4D97-AF65-F5344CB8AC3E}">
        <p14:creationId xmlns:p14="http://schemas.microsoft.com/office/powerpoint/2010/main" val="40818339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0" indent="0">
              <a:buNone/>
            </a:pPr>
            <a:r>
              <a:rPr kumimoji="1" lang="ja-JP" altLang="en-US" sz="3200" dirty="0" smtClean="0"/>
              <a:t>問題点</a:t>
            </a:r>
            <a:endParaRPr kumimoji="1" lang="en-US" altLang="ja-JP" sz="3200" dirty="0" smtClean="0"/>
          </a:p>
          <a:p>
            <a:r>
              <a:rPr lang="ja-JP" altLang="en-US" sz="2400" dirty="0" smtClean="0"/>
              <a:t>「衝突（しないけど）しそう」を考慮できない</a:t>
            </a:r>
            <a:endParaRPr lang="en-US" altLang="ja-JP" sz="2400" dirty="0" smtClean="0"/>
          </a:p>
          <a:p>
            <a:pPr lvl="1">
              <a:buFont typeface="Arial"/>
              <a:buChar char="▶"/>
            </a:pPr>
            <a:r>
              <a:rPr lang="en-US" altLang="ja-JP" sz="2400" dirty="0" smtClean="0"/>
              <a:t>Time to Closest Encounter (TCE)</a:t>
            </a:r>
          </a:p>
          <a:p>
            <a:pPr lvl="1">
              <a:buFont typeface="Arial"/>
              <a:buChar char="▶"/>
            </a:pPr>
            <a:r>
              <a:rPr lang="en-US" altLang="ja-JP" sz="2400" dirty="0" smtClean="0"/>
              <a:t>Distance of Closest Encounter (DCE)</a:t>
            </a:r>
            <a:endParaRPr lang="en-US" altLang="ja-JP" sz="2400" dirty="0"/>
          </a:p>
          <a:p>
            <a:endParaRPr lang="en-US" altLang="ja-JP" sz="2400" dirty="0" smtClean="0"/>
          </a:p>
          <a:p>
            <a:pPr marL="0" indent="0">
              <a:buNone/>
            </a:pPr>
            <a:r>
              <a:rPr kumimoji="1" lang="ja-JP" altLang="en-US" sz="3200" dirty="0" smtClean="0"/>
              <a:t>原理的にできない</a:t>
            </a:r>
            <a:endParaRPr kumimoji="1" lang="en-US" altLang="ja-JP" sz="3200" dirty="0" smtClean="0"/>
          </a:p>
          <a:p>
            <a:r>
              <a:rPr kumimoji="1" lang="ja-JP" altLang="en-US" sz="2400" dirty="0" smtClean="0"/>
              <a:t>行動の連鎖</a:t>
            </a:r>
            <a:r>
              <a:rPr kumimoji="1" lang="en-US" altLang="ja-JP" sz="2400" dirty="0" smtClean="0"/>
              <a:t> (chain reaction) </a:t>
            </a:r>
            <a:r>
              <a:rPr kumimoji="1" lang="ja-JP" altLang="en-US" sz="2400" dirty="0" smtClean="0"/>
              <a:t>を捉えられない</a:t>
            </a:r>
            <a:endParaRPr kumimoji="1" lang="en-US" altLang="ja-JP" sz="2400" dirty="0" smtClean="0"/>
          </a:p>
          <a:p>
            <a:pPr lvl="1"/>
            <a:r>
              <a:rPr lang="ja-JP" altLang="en-US" sz="2400" dirty="0" smtClean="0"/>
              <a:t>前方の車が</a:t>
            </a:r>
            <a:r>
              <a:rPr lang="en-US" altLang="ja-JP" sz="2400" dirty="0" smtClean="0"/>
              <a:t/>
            </a:r>
            <a:br>
              <a:rPr lang="en-US" altLang="ja-JP" sz="2400" dirty="0" smtClean="0"/>
            </a:br>
            <a:r>
              <a:rPr lang="ja-JP" altLang="en-US" sz="2400" dirty="0" smtClean="0"/>
              <a:t>「何らかの理由のために急停止する前方の車」</a:t>
            </a:r>
            <a:r>
              <a:rPr lang="en-US" altLang="ja-JP" sz="2400" dirty="0"/>
              <a:t/>
            </a:r>
            <a:br>
              <a:rPr lang="en-US" altLang="ja-JP" sz="2400" dirty="0"/>
            </a:br>
            <a:r>
              <a:rPr lang="ja-JP" altLang="en-US" sz="2400" dirty="0" smtClean="0"/>
              <a:t>のために急停止</a:t>
            </a:r>
            <a:endParaRPr kumimoji="1" lang="en-US" altLang="ja-JP" sz="2400" dirty="0" smtClean="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22</a:t>
            </a:fld>
            <a:endParaRPr lang="ja-JP" altLang="en-US" dirty="0"/>
          </a:p>
        </p:txBody>
      </p:sp>
      <p:sp>
        <p:nvSpPr>
          <p:cNvPr id="6" name="タイトル 5"/>
          <p:cNvSpPr>
            <a:spLocks noGrp="1"/>
          </p:cNvSpPr>
          <p:nvPr>
            <p:ph type="title"/>
          </p:nvPr>
        </p:nvSpPr>
        <p:spPr/>
        <p:txBody>
          <a:bodyPr/>
          <a:lstStyle/>
          <a:p>
            <a:r>
              <a:rPr kumimoji="1" lang="ja-JP" altLang="en-US" dirty="0" smtClean="0"/>
              <a:t>問題点・限界</a:t>
            </a:r>
            <a:endParaRPr kumimoji="1" lang="ja-JP" altLang="en-US" dirty="0"/>
          </a:p>
        </p:txBody>
      </p:sp>
    </p:spTree>
    <p:extLst>
      <p:ext uri="{BB962C8B-B14F-4D97-AF65-F5344CB8AC3E}">
        <p14:creationId xmlns:p14="http://schemas.microsoft.com/office/powerpoint/2010/main" val="16549233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pPr marL="0" indent="0">
              <a:buNone/>
            </a:pPr>
            <a:r>
              <a:rPr kumimoji="1" lang="ja-JP" altLang="en-US" sz="3200" dirty="0" smtClean="0"/>
              <a:t>まとめ</a:t>
            </a:r>
            <a:endParaRPr kumimoji="1" lang="en-US" altLang="ja-JP" sz="3200" dirty="0" smtClean="0"/>
          </a:p>
          <a:p>
            <a:r>
              <a:rPr kumimoji="1" lang="ja-JP" altLang="en-US" sz="2400" dirty="0" smtClean="0"/>
              <a:t>交通危険予測のために，</a:t>
            </a:r>
            <a:r>
              <a:rPr kumimoji="1" lang="en-US" altLang="ja-JP" sz="2400" dirty="0" smtClean="0"/>
              <a:t/>
            </a:r>
            <a:br>
              <a:rPr kumimoji="1" lang="en-US" altLang="ja-JP" sz="2400" dirty="0" smtClean="0"/>
            </a:br>
            <a:r>
              <a:rPr kumimoji="1" lang="ja-JP" altLang="en-US" sz="2400" dirty="0" smtClean="0"/>
              <a:t>仮説推論と物理シミュレーションを</a:t>
            </a:r>
            <a:r>
              <a:rPr lang="ja-JP" altLang="en-US" sz="2400" dirty="0" smtClean="0"/>
              <a:t>統合</a:t>
            </a:r>
            <a:endParaRPr kumimoji="1" lang="en-US" altLang="ja-JP" sz="2400" dirty="0" smtClean="0"/>
          </a:p>
          <a:p>
            <a:r>
              <a:rPr kumimoji="1" lang="ja-JP" altLang="en-US" sz="2400" dirty="0" smtClean="0"/>
              <a:t>説明生成に基づくので，</a:t>
            </a:r>
            <a:r>
              <a:rPr kumimoji="1" lang="en-US" altLang="ja-JP" sz="2400" dirty="0" smtClean="0"/>
              <a:t/>
            </a:r>
            <a:br>
              <a:rPr kumimoji="1" lang="en-US" altLang="ja-JP" sz="2400" dirty="0" smtClean="0"/>
            </a:br>
            <a:r>
              <a:rPr kumimoji="1" lang="ja-JP" altLang="en-US" sz="2400" dirty="0" smtClean="0"/>
              <a:t>なぜ危険か</a:t>
            </a:r>
            <a:r>
              <a:rPr lang="ja-JP" altLang="en-US" sz="2400" dirty="0" smtClean="0"/>
              <a:t>まで含めた予測が可能</a:t>
            </a:r>
            <a:endParaRPr lang="en-US" altLang="ja-JP" sz="2400" dirty="0" smtClean="0"/>
          </a:p>
          <a:p>
            <a:r>
              <a:rPr lang="ja-JP" altLang="en-US" sz="2400" dirty="0" smtClean="0"/>
              <a:t>交通危険予測の文脈では，これまでで最も大規模な</a:t>
            </a:r>
            <a:r>
              <a:rPr lang="en-US" altLang="ja-JP" sz="2400" dirty="0" smtClean="0"/>
              <a:t/>
            </a:r>
            <a:br>
              <a:rPr lang="en-US" altLang="ja-JP" sz="2400" dirty="0" smtClean="0"/>
            </a:br>
            <a:r>
              <a:rPr lang="ja-JP" altLang="en-US" sz="2400" dirty="0" smtClean="0"/>
              <a:t>実世界を元にしたデータセットを作成</a:t>
            </a:r>
            <a:endParaRPr lang="en-US" altLang="ja-JP" sz="2400" dirty="0" smtClean="0"/>
          </a:p>
          <a:p>
            <a:endParaRPr lang="en-US" altLang="ja-JP" sz="2400" dirty="0"/>
          </a:p>
          <a:p>
            <a:pPr marL="0" indent="0">
              <a:buNone/>
            </a:pPr>
            <a:r>
              <a:rPr lang="ja-JP" altLang="en-US" sz="3200" dirty="0" smtClean="0"/>
              <a:t>今後の課題</a:t>
            </a:r>
            <a:endParaRPr lang="en-US" altLang="ja-JP" sz="3200" dirty="0"/>
          </a:p>
          <a:p>
            <a:r>
              <a:rPr lang="ja-JP" altLang="en-US" sz="2400" dirty="0" smtClean="0"/>
              <a:t>説明（なぜ）の定量評価</a:t>
            </a:r>
            <a:endParaRPr lang="en-US" altLang="ja-JP" sz="2400" dirty="0" smtClean="0"/>
          </a:p>
          <a:p>
            <a:r>
              <a:rPr lang="ja-JP" altLang="en-US" sz="2400" dirty="0" smtClean="0"/>
              <a:t>実際のセンサー機器と統合</a:t>
            </a:r>
            <a:endParaRPr lang="en-US" altLang="ja-JP" sz="2400" dirty="0" smtClean="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23</a:t>
            </a:fld>
            <a:endParaRPr lang="ja-JP" altLang="en-US" dirty="0"/>
          </a:p>
        </p:txBody>
      </p:sp>
      <p:sp>
        <p:nvSpPr>
          <p:cNvPr id="6" name="タイトル 5"/>
          <p:cNvSpPr>
            <a:spLocks noGrp="1"/>
          </p:cNvSpPr>
          <p:nvPr>
            <p:ph type="title"/>
          </p:nvPr>
        </p:nvSpPr>
        <p:spPr/>
        <p:txBody>
          <a:bodyPr/>
          <a:lstStyle/>
          <a:p>
            <a:r>
              <a:rPr kumimoji="1" lang="ja-JP" altLang="en-US" dirty="0" smtClean="0"/>
              <a:t>まとめと今後の課題</a:t>
            </a:r>
            <a:endParaRPr kumimoji="1" lang="ja-JP" altLang="en-US" dirty="0"/>
          </a:p>
        </p:txBody>
      </p:sp>
    </p:spTree>
    <p:extLst>
      <p:ext uri="{BB962C8B-B14F-4D97-AF65-F5344CB8AC3E}">
        <p14:creationId xmlns:p14="http://schemas.microsoft.com/office/powerpoint/2010/main" val="19586458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en-US" altLang="ja-JP" dirty="0" smtClean="0"/>
              <a:t>Appendix</a:t>
            </a:r>
            <a:endParaRPr kumimoji="1" lang="ja-JP" altLang="en-US" dirty="0"/>
          </a:p>
        </p:txBody>
      </p:sp>
      <p:sp>
        <p:nvSpPr>
          <p:cNvPr id="8" name="テキスト プレースホルダー 7"/>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24</a:t>
            </a:fld>
            <a:endParaRPr lang="ja-JP" altLang="en-US" dirty="0"/>
          </a:p>
        </p:txBody>
      </p:sp>
    </p:spTree>
    <p:extLst>
      <p:ext uri="{BB962C8B-B14F-4D97-AF65-F5344CB8AC3E}">
        <p14:creationId xmlns:p14="http://schemas.microsoft.com/office/powerpoint/2010/main" val="4831544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lstStyle/>
          <a:p>
            <a:r>
              <a:rPr kumimoji="1" lang="ja-JP" altLang="en-US" dirty="0" smtClean="0"/>
              <a:t>「行動へ至る状況の知識」</a:t>
            </a:r>
            <a:r>
              <a:rPr lang="en-US" altLang="ja-JP" dirty="0"/>
              <a:t>:</a:t>
            </a:r>
            <a:endParaRPr kumimoji="1" lang="en-US" altLang="ja-JP" dirty="0" smtClean="0"/>
          </a:p>
          <a:p>
            <a:pPr lvl="1"/>
            <a:r>
              <a:rPr lang="ja-JP" altLang="en-US" dirty="0" smtClean="0"/>
              <a:t>ある移動体の行動と，その行動が引き起こされる移動体の周辺状況の関連についての知識</a:t>
            </a:r>
            <a:endParaRPr lang="en-US" altLang="ja-JP" dirty="0" smtClean="0"/>
          </a:p>
          <a:p>
            <a:pPr lvl="1"/>
            <a:r>
              <a:rPr kumimoji="1" lang="en-US" altLang="ja-JP" dirty="0" smtClean="0">
                <a:latin typeface="Georgia"/>
                <a:cs typeface="Georgia"/>
              </a:rPr>
              <a:t>Vehicle(</a:t>
            </a:r>
            <a:r>
              <a:rPr kumimoji="1" lang="en-US" altLang="ja-JP" i="1" dirty="0" smtClean="0">
                <a:latin typeface="Georgia"/>
                <a:cs typeface="Georgia"/>
              </a:rPr>
              <a:t>v</a:t>
            </a:r>
            <a:r>
              <a:rPr kumimoji="1" lang="en-US" altLang="ja-JP" dirty="0" smtClean="0">
                <a:latin typeface="Georgia"/>
                <a:cs typeface="Georgia"/>
              </a:rPr>
              <a:t>) ∧ </a:t>
            </a:r>
            <a:r>
              <a:rPr kumimoji="1" lang="en-US" altLang="ja-JP" dirty="0" err="1" smtClean="0">
                <a:latin typeface="Georgia"/>
                <a:cs typeface="Georgia"/>
              </a:rPr>
              <a:t>LargeCar</a:t>
            </a:r>
            <a:r>
              <a:rPr kumimoji="1" lang="en-US" altLang="ja-JP" dirty="0" smtClean="0">
                <a:latin typeface="Georgia"/>
                <a:cs typeface="Georgia"/>
              </a:rPr>
              <a:t>(</a:t>
            </a:r>
            <a:r>
              <a:rPr kumimoji="1" lang="en-US" altLang="ja-JP" i="1" dirty="0" smtClean="0">
                <a:latin typeface="Georgia"/>
                <a:cs typeface="Georgia"/>
              </a:rPr>
              <a:t>c</a:t>
            </a:r>
            <a:r>
              <a:rPr kumimoji="1" lang="en-US" altLang="ja-JP" dirty="0" smtClean="0">
                <a:latin typeface="Georgia"/>
                <a:cs typeface="Georgia"/>
              </a:rPr>
              <a:t>) ∧ </a:t>
            </a:r>
            <a:r>
              <a:rPr kumimoji="1" lang="en-US" altLang="ja-JP" dirty="0" err="1" smtClean="0">
                <a:latin typeface="Georgia"/>
                <a:cs typeface="Georgia"/>
              </a:rPr>
              <a:t>InFrontOf</a:t>
            </a:r>
            <a:r>
              <a:rPr kumimoji="1" lang="en-US" altLang="ja-JP" dirty="0" smtClean="0">
                <a:latin typeface="Georgia"/>
                <a:cs typeface="Georgia"/>
              </a:rPr>
              <a:t>(</a:t>
            </a:r>
            <a:r>
              <a:rPr kumimoji="1" lang="en-US" altLang="ja-JP" i="1" dirty="0" smtClean="0">
                <a:latin typeface="Georgia"/>
                <a:cs typeface="Georgia"/>
              </a:rPr>
              <a:t>v</a:t>
            </a:r>
            <a:r>
              <a:rPr kumimoji="1" lang="en-US" altLang="ja-JP" dirty="0" smtClean="0">
                <a:latin typeface="Georgia"/>
                <a:cs typeface="Georgia"/>
              </a:rPr>
              <a:t>, </a:t>
            </a:r>
            <a:r>
              <a:rPr kumimoji="1" lang="en-US" altLang="ja-JP" i="1" dirty="0" smtClean="0">
                <a:latin typeface="Georgia"/>
                <a:cs typeface="Georgia"/>
              </a:rPr>
              <a:t>c</a:t>
            </a:r>
            <a:r>
              <a:rPr kumimoji="1" lang="en-US" altLang="ja-JP" dirty="0" smtClean="0">
                <a:latin typeface="Georgia"/>
                <a:cs typeface="Georgia"/>
              </a:rPr>
              <a:t>) ∧ On(</a:t>
            </a:r>
            <a:r>
              <a:rPr kumimoji="1" lang="en-US" altLang="ja-JP" i="1" dirty="0" smtClean="0">
                <a:latin typeface="Georgia"/>
                <a:cs typeface="Georgia"/>
              </a:rPr>
              <a:t>v</a:t>
            </a:r>
            <a:r>
              <a:rPr kumimoji="1" lang="en-US" altLang="ja-JP" dirty="0" smtClean="0">
                <a:latin typeface="Georgia"/>
                <a:cs typeface="Georgia"/>
              </a:rPr>
              <a:t>, </a:t>
            </a:r>
            <a:r>
              <a:rPr kumimoji="1" lang="en-US" altLang="ja-JP" i="1" dirty="0" smtClean="0">
                <a:latin typeface="Georgia"/>
                <a:cs typeface="Georgia"/>
              </a:rPr>
              <a:t>l</a:t>
            </a:r>
            <a:r>
              <a:rPr kumimoji="1" lang="en-US" altLang="ja-JP" dirty="0" smtClean="0">
                <a:latin typeface="Georgia"/>
                <a:cs typeface="Georgia"/>
              </a:rPr>
              <a:t>) ∧ On(</a:t>
            </a:r>
            <a:r>
              <a:rPr kumimoji="1" lang="en-US" altLang="ja-JP" i="1" dirty="0" smtClean="0">
                <a:latin typeface="Georgia"/>
                <a:cs typeface="Georgia"/>
              </a:rPr>
              <a:t>c</a:t>
            </a:r>
            <a:r>
              <a:rPr kumimoji="1" lang="en-US" altLang="ja-JP" dirty="0" smtClean="0">
                <a:latin typeface="Georgia"/>
                <a:cs typeface="Georgia"/>
              </a:rPr>
              <a:t>, </a:t>
            </a:r>
            <a:r>
              <a:rPr kumimoji="1" lang="en-US" altLang="ja-JP" i="1" dirty="0" smtClean="0">
                <a:latin typeface="Georgia"/>
                <a:cs typeface="Georgia"/>
              </a:rPr>
              <a:t>l</a:t>
            </a:r>
            <a:r>
              <a:rPr kumimoji="1" lang="en-US" altLang="ja-JP" dirty="0" smtClean="0">
                <a:latin typeface="Georgia"/>
                <a:cs typeface="Georgia"/>
              </a:rPr>
              <a:t>) ⇒ </a:t>
            </a:r>
            <a:r>
              <a:rPr kumimoji="1" lang="en-US" altLang="ja-JP" dirty="0" err="1" smtClean="0">
                <a:latin typeface="Georgia"/>
                <a:cs typeface="Georgia"/>
              </a:rPr>
              <a:t>HasWill</a:t>
            </a:r>
            <a:r>
              <a:rPr kumimoji="1" lang="en-US" altLang="ja-JP" dirty="0" smtClean="0">
                <a:latin typeface="Georgia"/>
                <a:cs typeface="Georgia"/>
              </a:rPr>
              <a:t>(Overtake, </a:t>
            </a:r>
            <a:r>
              <a:rPr kumimoji="1" lang="en-US" altLang="ja-JP" i="1" dirty="0" smtClean="0">
                <a:latin typeface="Georgia"/>
                <a:cs typeface="Georgia"/>
              </a:rPr>
              <a:t>v</a:t>
            </a:r>
            <a:r>
              <a:rPr kumimoji="1" lang="en-US" altLang="ja-JP" dirty="0" smtClean="0">
                <a:latin typeface="Georgia"/>
                <a:cs typeface="Georgia"/>
              </a:rPr>
              <a:t>, </a:t>
            </a:r>
            <a:r>
              <a:rPr kumimoji="1" lang="en-US" altLang="ja-JP" i="1" dirty="0" smtClean="0">
                <a:latin typeface="Georgia"/>
                <a:cs typeface="Georgia"/>
              </a:rPr>
              <a:t>c</a:t>
            </a:r>
            <a:r>
              <a:rPr kumimoji="1" lang="en-US" altLang="ja-JP" dirty="0" smtClean="0">
                <a:latin typeface="Georgia"/>
                <a:cs typeface="Georgia"/>
              </a:rPr>
              <a:t>):</a:t>
            </a:r>
            <a:r>
              <a:rPr lang="ja-JP" altLang="en-US" dirty="0" smtClean="0">
                <a:latin typeface="Georgia"/>
                <a:cs typeface="Georgia"/>
              </a:rPr>
              <a:t>「車両</a:t>
            </a:r>
            <a:r>
              <a:rPr lang="en-US" altLang="ja-JP" dirty="0" smtClean="0">
                <a:latin typeface="Georgia"/>
                <a:cs typeface="Georgia"/>
              </a:rPr>
              <a:t> </a:t>
            </a:r>
            <a:r>
              <a:rPr lang="en-US" altLang="ja-JP" i="1" dirty="0" smtClean="0">
                <a:latin typeface="Georgia"/>
                <a:cs typeface="Georgia"/>
              </a:rPr>
              <a:t>v</a:t>
            </a:r>
            <a:r>
              <a:rPr lang="en-US" altLang="ja-JP" dirty="0" smtClean="0">
                <a:latin typeface="Georgia"/>
                <a:cs typeface="Georgia"/>
              </a:rPr>
              <a:t> </a:t>
            </a:r>
            <a:r>
              <a:rPr lang="ja-JP" altLang="en-US" dirty="0" smtClean="0">
                <a:latin typeface="Georgia"/>
                <a:cs typeface="Georgia"/>
              </a:rPr>
              <a:t>は，</a:t>
            </a:r>
            <a:r>
              <a:rPr lang="en-US" altLang="ja-JP" i="1" dirty="0" smtClean="0">
                <a:latin typeface="Georgia"/>
                <a:cs typeface="Georgia"/>
              </a:rPr>
              <a:t>v</a:t>
            </a:r>
            <a:r>
              <a:rPr lang="en-US" altLang="ja-JP" dirty="0" smtClean="0">
                <a:latin typeface="Georgia"/>
                <a:cs typeface="Georgia"/>
              </a:rPr>
              <a:t> </a:t>
            </a:r>
            <a:r>
              <a:rPr lang="ja-JP" altLang="en-US" dirty="0" smtClean="0">
                <a:latin typeface="Georgia"/>
                <a:cs typeface="Georgia"/>
              </a:rPr>
              <a:t>の属す車線</a:t>
            </a:r>
            <a:r>
              <a:rPr lang="en-US" altLang="ja-JP" dirty="0" smtClean="0">
                <a:latin typeface="Georgia"/>
                <a:cs typeface="Georgia"/>
              </a:rPr>
              <a:t> </a:t>
            </a:r>
            <a:r>
              <a:rPr lang="en-US" altLang="ja-JP" i="1" dirty="0" smtClean="0">
                <a:latin typeface="Georgia"/>
                <a:cs typeface="Georgia"/>
              </a:rPr>
              <a:t>l</a:t>
            </a:r>
            <a:r>
              <a:rPr lang="en-US" altLang="ja-JP" dirty="0" smtClean="0">
                <a:latin typeface="Georgia"/>
                <a:cs typeface="Georgia"/>
              </a:rPr>
              <a:t> </a:t>
            </a:r>
            <a:r>
              <a:rPr lang="ja-JP" altLang="en-US" dirty="0" smtClean="0">
                <a:latin typeface="Georgia"/>
                <a:cs typeface="Georgia"/>
              </a:rPr>
              <a:t>上，かつ</a:t>
            </a:r>
            <a:r>
              <a:rPr lang="en-US" altLang="ja-JP" dirty="0" smtClean="0">
                <a:latin typeface="Georgia"/>
                <a:cs typeface="Georgia"/>
              </a:rPr>
              <a:t> </a:t>
            </a:r>
            <a:r>
              <a:rPr lang="en-US" altLang="ja-JP" i="1" dirty="0" smtClean="0">
                <a:latin typeface="Georgia"/>
                <a:cs typeface="Georgia"/>
              </a:rPr>
              <a:t>v</a:t>
            </a:r>
            <a:r>
              <a:rPr lang="en-US" altLang="ja-JP" dirty="0" smtClean="0">
                <a:latin typeface="Georgia"/>
                <a:cs typeface="Georgia"/>
              </a:rPr>
              <a:t> </a:t>
            </a:r>
            <a:r>
              <a:rPr lang="ja-JP" altLang="en-US" dirty="0" smtClean="0">
                <a:latin typeface="Georgia"/>
                <a:cs typeface="Georgia"/>
              </a:rPr>
              <a:t>の前方にいる大型車</a:t>
            </a:r>
            <a:r>
              <a:rPr lang="en-US" altLang="ja-JP" dirty="0" smtClean="0">
                <a:latin typeface="Georgia"/>
                <a:cs typeface="Georgia"/>
              </a:rPr>
              <a:t> </a:t>
            </a:r>
            <a:r>
              <a:rPr lang="en-US" altLang="ja-JP" i="1" dirty="0" smtClean="0">
                <a:latin typeface="Georgia"/>
                <a:cs typeface="Georgia"/>
              </a:rPr>
              <a:t>c</a:t>
            </a:r>
            <a:r>
              <a:rPr lang="en-US" altLang="ja-JP" dirty="0" smtClean="0">
                <a:latin typeface="Georgia"/>
                <a:cs typeface="Georgia"/>
              </a:rPr>
              <a:t> </a:t>
            </a:r>
            <a:r>
              <a:rPr lang="ja-JP" altLang="en-US" dirty="0" smtClean="0">
                <a:latin typeface="Georgia"/>
                <a:cs typeface="Georgia"/>
              </a:rPr>
              <a:t>を追い越すかもしれない」</a:t>
            </a:r>
            <a:endParaRPr lang="en-US" altLang="ja-JP" dirty="0" smtClean="0">
              <a:latin typeface="Georgia"/>
              <a:cs typeface="Georgia"/>
            </a:endParaRPr>
          </a:p>
          <a:p>
            <a:r>
              <a:rPr kumimoji="1" lang="ja-JP" altLang="en-US" dirty="0" smtClean="0">
                <a:cs typeface="Georgia"/>
              </a:rPr>
              <a:t>「概念階層の知識」</a:t>
            </a:r>
            <a:r>
              <a:rPr kumimoji="1" lang="en-US" altLang="ja-JP" dirty="0" smtClean="0">
                <a:cs typeface="Georgia"/>
              </a:rPr>
              <a:t>:</a:t>
            </a:r>
          </a:p>
          <a:p>
            <a:pPr lvl="1"/>
            <a:r>
              <a:rPr lang="en-US" altLang="ja-JP" dirty="0" smtClean="0">
                <a:cs typeface="Georgia"/>
              </a:rPr>
              <a:t>is-a </a:t>
            </a:r>
            <a:r>
              <a:rPr lang="ja-JP" altLang="en-US" dirty="0" smtClean="0">
                <a:cs typeface="Georgia"/>
              </a:rPr>
              <a:t>知識</a:t>
            </a:r>
            <a:endParaRPr lang="en-US" altLang="ja-JP" dirty="0" smtClean="0">
              <a:cs typeface="Georgia"/>
            </a:endParaRPr>
          </a:p>
          <a:p>
            <a:pPr lvl="1"/>
            <a:r>
              <a:rPr kumimoji="1" lang="en-US" altLang="ja-JP" dirty="0" smtClean="0">
                <a:latin typeface="Georgia"/>
                <a:cs typeface="Georgia"/>
              </a:rPr>
              <a:t>Taxi(</a:t>
            </a:r>
            <a:r>
              <a:rPr kumimoji="1" lang="en-US" altLang="ja-JP" i="1" dirty="0" smtClean="0">
                <a:latin typeface="Georgia"/>
                <a:cs typeface="Georgia"/>
              </a:rPr>
              <a:t>x</a:t>
            </a:r>
            <a:r>
              <a:rPr kumimoji="1" lang="en-US" altLang="ja-JP" dirty="0" smtClean="0">
                <a:latin typeface="Georgia"/>
                <a:cs typeface="Georgia"/>
              </a:rPr>
              <a:t>) ⇒ Car(</a:t>
            </a:r>
            <a:r>
              <a:rPr kumimoji="1" lang="en-US" altLang="ja-JP" i="1" dirty="0" smtClean="0">
                <a:latin typeface="Georgia"/>
                <a:cs typeface="Georgia"/>
              </a:rPr>
              <a:t>x</a:t>
            </a:r>
            <a:r>
              <a:rPr kumimoji="1" lang="en-US" altLang="ja-JP" dirty="0" smtClean="0">
                <a:latin typeface="Georgia"/>
                <a:cs typeface="Georgia"/>
              </a:rPr>
              <a:t>):</a:t>
            </a:r>
            <a:r>
              <a:rPr lang="ja-JP" altLang="en-US" dirty="0" smtClean="0">
                <a:cs typeface="Georgia"/>
              </a:rPr>
              <a:t>「タクシーは乗用車である」</a:t>
            </a:r>
            <a:endParaRPr lang="en-US" altLang="ja-JP" dirty="0" smtClean="0">
              <a:cs typeface="Georgia"/>
            </a:endParaRPr>
          </a:p>
          <a:p>
            <a:r>
              <a:rPr kumimoji="1" lang="ja-JP" altLang="en-US" dirty="0" smtClean="0">
                <a:cs typeface="Georgia"/>
              </a:rPr>
              <a:t>「行動の知識」</a:t>
            </a:r>
            <a:r>
              <a:rPr kumimoji="1" lang="en-US" altLang="ja-JP" dirty="0" smtClean="0">
                <a:cs typeface="Georgia"/>
              </a:rPr>
              <a:t>:</a:t>
            </a:r>
          </a:p>
          <a:p>
            <a:pPr lvl="1"/>
            <a:r>
              <a:rPr lang="ja-JP" altLang="en-US" dirty="0" smtClean="0">
                <a:cs typeface="Georgia"/>
              </a:rPr>
              <a:t>（実装上の都合）</a:t>
            </a:r>
            <a:endParaRPr kumimoji="1" lang="en-US" altLang="ja-JP" dirty="0" smtClean="0">
              <a:cs typeface="Georgia"/>
            </a:endParaRPr>
          </a:p>
          <a:p>
            <a:pPr lvl="1"/>
            <a:r>
              <a:rPr kumimoji="1" lang="en-US" altLang="ja-JP" dirty="0" err="1" smtClean="0">
                <a:latin typeface="Georgia"/>
                <a:cs typeface="Georgia"/>
              </a:rPr>
              <a:t>HasWill</a:t>
            </a:r>
            <a:r>
              <a:rPr kumimoji="1" lang="en-US" altLang="ja-JP" dirty="0" smtClean="0">
                <a:latin typeface="Georgia"/>
                <a:cs typeface="Georgia"/>
              </a:rPr>
              <a:t>(Stop, </a:t>
            </a:r>
            <a:r>
              <a:rPr kumimoji="1" lang="en-US" altLang="ja-JP" i="1" dirty="0" smtClean="0">
                <a:latin typeface="Georgia"/>
                <a:cs typeface="Georgia"/>
              </a:rPr>
              <a:t>v</a:t>
            </a:r>
            <a:r>
              <a:rPr kumimoji="1" lang="en-US" altLang="ja-JP" dirty="0" smtClean="0">
                <a:latin typeface="Georgia"/>
                <a:cs typeface="Georgia"/>
              </a:rPr>
              <a:t>, None) ⇒ Maneuver(Stop, </a:t>
            </a:r>
            <a:r>
              <a:rPr kumimoji="1" lang="en-US" altLang="ja-JP" i="1" dirty="0" smtClean="0">
                <a:latin typeface="Georgia"/>
                <a:cs typeface="Georgia"/>
              </a:rPr>
              <a:t>v</a:t>
            </a:r>
            <a:r>
              <a:rPr kumimoji="1" lang="en-US" altLang="ja-JP" dirty="0" smtClean="0">
                <a:latin typeface="Georgia"/>
                <a:cs typeface="Georgia"/>
              </a:rPr>
              <a:t>, None):</a:t>
            </a:r>
            <a:r>
              <a:rPr kumimoji="1" lang="ja-JP" altLang="en-US" dirty="0" smtClean="0">
                <a:latin typeface="Georgia"/>
                <a:cs typeface="Georgia"/>
              </a:rPr>
              <a:t>「停止する意思がある移動体</a:t>
            </a:r>
            <a:r>
              <a:rPr kumimoji="1" lang="en-US" altLang="ja-JP" dirty="0" smtClean="0">
                <a:latin typeface="Georgia"/>
                <a:cs typeface="Georgia"/>
              </a:rPr>
              <a:t> </a:t>
            </a:r>
            <a:r>
              <a:rPr kumimoji="1" lang="en-US" altLang="ja-JP" i="1" dirty="0" smtClean="0">
                <a:latin typeface="Georgia"/>
                <a:cs typeface="Georgia"/>
              </a:rPr>
              <a:t>v </a:t>
            </a:r>
            <a:r>
              <a:rPr kumimoji="1" lang="ja-JP" altLang="en-US" dirty="0" smtClean="0">
                <a:latin typeface="Georgia"/>
                <a:cs typeface="Georgia"/>
              </a:rPr>
              <a:t>は，停止操作を行う」</a:t>
            </a:r>
            <a:endParaRPr kumimoji="1" lang="ja-JP" altLang="en-US" dirty="0">
              <a:latin typeface="Georgia"/>
              <a:cs typeface="Georgia"/>
            </a:endParaRPr>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25</a:t>
            </a:fld>
            <a:endParaRPr lang="ja-JP" altLang="en-US" dirty="0"/>
          </a:p>
        </p:txBody>
      </p:sp>
      <p:sp>
        <p:nvSpPr>
          <p:cNvPr id="6" name="タイトル 5"/>
          <p:cNvSpPr>
            <a:spLocks noGrp="1"/>
          </p:cNvSpPr>
          <p:nvPr>
            <p:ph type="title"/>
          </p:nvPr>
        </p:nvSpPr>
        <p:spPr/>
        <p:txBody>
          <a:bodyPr/>
          <a:lstStyle/>
          <a:p>
            <a:r>
              <a:rPr kumimoji="1" lang="ja-JP" altLang="en-US" dirty="0" smtClean="0"/>
              <a:t>知識ベース</a:t>
            </a:r>
            <a:endParaRPr kumimoji="1" lang="ja-JP" altLang="en-US" dirty="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Tree>
    <p:extLst>
      <p:ext uri="{BB962C8B-B14F-4D97-AF65-F5344CB8AC3E}">
        <p14:creationId xmlns:p14="http://schemas.microsoft.com/office/powerpoint/2010/main" val="30593456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normAutofit/>
          </a:bodyPr>
          <a:lstStyle/>
          <a:p>
            <a:r>
              <a:rPr lang="ja-JP" altLang="en-US" sz="2400" dirty="0" smtClean="0"/>
              <a:t>入力</a:t>
            </a:r>
            <a:r>
              <a:rPr lang="en-US" altLang="ja-JP" sz="2400" dirty="0" smtClean="0"/>
              <a:t>: </a:t>
            </a:r>
            <a:r>
              <a:rPr lang="en-US" altLang="ja-JP" sz="2400" i="1" dirty="0" smtClean="0">
                <a:latin typeface="Georgia"/>
                <a:cs typeface="Georgia"/>
              </a:rPr>
              <a:t>B</a:t>
            </a:r>
            <a:r>
              <a:rPr lang="en-US" altLang="ja-JP" sz="2400" dirty="0" smtClean="0">
                <a:latin typeface="Georgia"/>
                <a:cs typeface="Georgia"/>
              </a:rPr>
              <a:t>, </a:t>
            </a:r>
            <a:r>
              <a:rPr lang="en-US" altLang="ja-JP" sz="2400" i="1" dirty="0" smtClean="0">
                <a:latin typeface="Georgia"/>
                <a:cs typeface="Georgia"/>
              </a:rPr>
              <a:t>O</a:t>
            </a:r>
            <a:endParaRPr lang="en-US" altLang="ja-JP" sz="2400" dirty="0" smtClean="0">
              <a:latin typeface="Georgia"/>
              <a:cs typeface="Georgia"/>
            </a:endParaRPr>
          </a:p>
          <a:p>
            <a:pPr lvl="1"/>
            <a:r>
              <a:rPr lang="ja-JP" altLang="en-US" sz="2400" dirty="0" smtClean="0">
                <a:latin typeface="Georgia"/>
                <a:cs typeface="Georgia"/>
              </a:rPr>
              <a:t>背景知識</a:t>
            </a:r>
            <a:r>
              <a:rPr lang="en-US" altLang="ja-JP" sz="2400" dirty="0" smtClean="0">
                <a:latin typeface="Georgia"/>
                <a:cs typeface="Georgia"/>
              </a:rPr>
              <a:t> </a:t>
            </a:r>
            <a:r>
              <a:rPr lang="en-US" altLang="ja-JP" sz="2400" i="1" dirty="0" smtClean="0">
                <a:latin typeface="Georgia"/>
                <a:cs typeface="Georgia"/>
              </a:rPr>
              <a:t>B</a:t>
            </a:r>
            <a:r>
              <a:rPr lang="en-US" altLang="ja-JP" sz="2400" dirty="0" smtClean="0">
                <a:latin typeface="Georgia"/>
                <a:cs typeface="Georgia"/>
              </a:rPr>
              <a:t>: </a:t>
            </a:r>
            <a:r>
              <a:rPr lang="ja-JP" altLang="en-US" sz="2400" dirty="0" smtClean="0">
                <a:latin typeface="Georgia"/>
                <a:cs typeface="Georgia"/>
              </a:rPr>
              <a:t>一階述語論理式の集合</a:t>
            </a:r>
            <a:endParaRPr lang="en-US" altLang="ja-JP" sz="2400" dirty="0" smtClean="0">
              <a:latin typeface="Georgia"/>
              <a:cs typeface="Georgia"/>
            </a:endParaRPr>
          </a:p>
          <a:p>
            <a:pPr lvl="2"/>
            <a:r>
              <a:rPr lang="ja-JP" altLang="en-US" sz="2400" dirty="0" smtClean="0">
                <a:latin typeface="Georgia"/>
                <a:cs typeface="Georgia"/>
              </a:rPr>
              <a:t>概念の階層構造</a:t>
            </a:r>
            <a:endParaRPr lang="en-US" altLang="ja-JP" sz="2400" dirty="0" smtClean="0">
              <a:latin typeface="Georgia"/>
              <a:cs typeface="Georgia"/>
            </a:endParaRPr>
          </a:p>
          <a:p>
            <a:pPr lvl="2"/>
            <a:r>
              <a:rPr lang="ja-JP" altLang="en-US" sz="2400" dirty="0" smtClean="0">
                <a:latin typeface="Georgia"/>
                <a:cs typeface="Georgia"/>
              </a:rPr>
              <a:t>状況</a:t>
            </a:r>
            <a:r>
              <a:rPr lang="en-US" altLang="ja-JP" sz="2400" dirty="0" smtClean="0">
                <a:latin typeface="Georgia"/>
                <a:cs typeface="Georgia"/>
              </a:rPr>
              <a:t> ⇒ </a:t>
            </a:r>
            <a:r>
              <a:rPr lang="ja-JP" altLang="en-US" sz="2400" dirty="0" smtClean="0">
                <a:latin typeface="Georgia"/>
                <a:cs typeface="Georgia"/>
              </a:rPr>
              <a:t>行動</a:t>
            </a:r>
            <a:endParaRPr lang="en-US" altLang="ja-JP" sz="2400" dirty="0" smtClean="0">
              <a:latin typeface="Georgia"/>
              <a:cs typeface="Georgia"/>
            </a:endParaRPr>
          </a:p>
          <a:p>
            <a:pPr lvl="1"/>
            <a:r>
              <a:rPr lang="ja-JP" altLang="en-US" sz="2400" i="1" dirty="0" smtClean="0">
                <a:latin typeface="Georgia"/>
                <a:cs typeface="Georgia"/>
              </a:rPr>
              <a:t>観測</a:t>
            </a:r>
            <a:r>
              <a:rPr lang="en-US" altLang="ja-JP" sz="2400" i="1" dirty="0" smtClean="0">
                <a:latin typeface="Georgia"/>
                <a:cs typeface="Georgia"/>
              </a:rPr>
              <a:t> O</a:t>
            </a:r>
            <a:r>
              <a:rPr lang="en-US" altLang="ja-JP" sz="2400" dirty="0" smtClean="0">
                <a:latin typeface="Georgia"/>
                <a:cs typeface="Georgia"/>
              </a:rPr>
              <a:t>: </a:t>
            </a:r>
            <a:r>
              <a:rPr lang="ja-JP" altLang="en-US" sz="2400" dirty="0" smtClean="0">
                <a:latin typeface="Georgia"/>
                <a:cs typeface="Georgia"/>
              </a:rPr>
              <a:t>リテラルの集合</a:t>
            </a:r>
            <a:endParaRPr lang="en-US" altLang="ja-JP" sz="2400" i="1" dirty="0" smtClean="0">
              <a:latin typeface="Georgia"/>
              <a:cs typeface="Georgia"/>
            </a:endParaRPr>
          </a:p>
          <a:p>
            <a:r>
              <a:rPr kumimoji="1" lang="ja-JP" altLang="en-US" sz="2400" dirty="0" smtClean="0"/>
              <a:t>出力</a:t>
            </a:r>
            <a:r>
              <a:rPr kumimoji="1" lang="en-US" altLang="ja-JP" sz="2400" dirty="0" smtClean="0"/>
              <a:t>: </a:t>
            </a:r>
            <a:r>
              <a:rPr lang="en-US" altLang="ja-JP" sz="2400" i="1" dirty="0" smtClean="0">
                <a:latin typeface="Georgia"/>
                <a:cs typeface="Georgia"/>
              </a:rPr>
              <a:t>H*</a:t>
            </a:r>
            <a:r>
              <a:rPr lang="en-US" altLang="ja-JP" sz="2400" dirty="0" smtClean="0">
                <a:latin typeface="Georgia"/>
                <a:cs typeface="Georgia"/>
              </a:rPr>
              <a:t>:</a:t>
            </a:r>
          </a:p>
          <a:p>
            <a:pPr lvl="1"/>
            <a:r>
              <a:rPr kumimoji="1" lang="ja-JP" altLang="en-US" sz="2400" dirty="0" smtClean="0"/>
              <a:t>最良の説明</a:t>
            </a:r>
            <a:r>
              <a:rPr lang="en-US" altLang="ja-JP" sz="2400" dirty="0"/>
              <a:t> </a:t>
            </a:r>
            <a:r>
              <a:rPr lang="en-US" altLang="ja-JP" sz="2400" i="1" dirty="0" smtClean="0">
                <a:latin typeface="Georgia"/>
                <a:cs typeface="Georgia"/>
              </a:rPr>
              <a:t>H*</a:t>
            </a:r>
            <a:r>
              <a:rPr kumimoji="1" lang="ja-JP" altLang="en-US" sz="2400" dirty="0" smtClean="0"/>
              <a:t>（リテラルの集合）</a:t>
            </a:r>
            <a:endParaRPr kumimoji="1" lang="en-US" altLang="ja-JP" sz="2400" dirty="0" smtClean="0"/>
          </a:p>
          <a:p>
            <a:pPr lvl="1"/>
            <a:r>
              <a:rPr lang="en-US" altLang="ja-JP" sz="2400" dirty="0" smtClean="0">
                <a:latin typeface="Georgia"/>
                <a:cs typeface="Georgia"/>
              </a:rPr>
              <a:t> </a:t>
            </a:r>
            <a:endParaRPr kumimoji="1" lang="en-US" altLang="ja-JP" sz="2400" dirty="0" smtClean="0">
              <a:latin typeface="Georgia"/>
              <a:cs typeface="Georgia"/>
            </a:endParaRPr>
          </a:p>
          <a:p>
            <a:pPr lvl="1"/>
            <a:endParaRPr kumimoji="1" lang="en-US" altLang="ja-JP" sz="2400" dirty="0" smtClean="0">
              <a:latin typeface="Georgia"/>
              <a:cs typeface="Georgia"/>
            </a:endParaRPr>
          </a:p>
          <a:p>
            <a:pPr lvl="1"/>
            <a:r>
              <a:rPr kumimoji="1" lang="ja-JP" altLang="en-US" sz="2400" dirty="0" smtClean="0">
                <a:latin typeface="Georgia"/>
                <a:cs typeface="Georgia"/>
              </a:rPr>
              <a:t>ただし</a:t>
            </a:r>
            <a:r>
              <a:rPr kumimoji="1" lang="en-US" altLang="ja-JP" sz="2400" dirty="0" smtClean="0">
                <a:latin typeface="Georgia"/>
                <a:cs typeface="Georgia"/>
              </a:rPr>
              <a:t>:</a:t>
            </a:r>
          </a:p>
          <a:p>
            <a:pPr lvl="2"/>
            <a:r>
              <a:rPr kumimoji="1" lang="en-US" altLang="ja-JP" sz="2400" dirty="0" smtClean="0">
                <a:latin typeface="Georgia"/>
                <a:cs typeface="Georgia"/>
              </a:rPr>
              <a:t> 				</a:t>
            </a:r>
            <a:r>
              <a:rPr kumimoji="1" lang="ja-JP" altLang="en-US" sz="2400" dirty="0" smtClean="0">
                <a:latin typeface="Georgia"/>
                <a:cs typeface="Georgia"/>
              </a:rPr>
              <a:t>（観測</a:t>
            </a:r>
            <a:r>
              <a:rPr kumimoji="1" lang="en-US" altLang="ja-JP" sz="2400" dirty="0" smtClean="0">
                <a:latin typeface="Georgia"/>
                <a:cs typeface="Georgia"/>
              </a:rPr>
              <a:t> </a:t>
            </a:r>
            <a:r>
              <a:rPr kumimoji="1" lang="en-US" altLang="ja-JP" sz="2400" i="1" dirty="0" smtClean="0">
                <a:latin typeface="Georgia"/>
                <a:cs typeface="Georgia"/>
              </a:rPr>
              <a:t>O</a:t>
            </a:r>
            <a:r>
              <a:rPr kumimoji="1" lang="en-US" altLang="ja-JP" sz="2400" dirty="0" smtClean="0">
                <a:latin typeface="Georgia"/>
                <a:cs typeface="Georgia"/>
              </a:rPr>
              <a:t> </a:t>
            </a:r>
            <a:r>
              <a:rPr kumimoji="1" lang="ja-JP" altLang="en-US" sz="2400" dirty="0" smtClean="0">
                <a:latin typeface="Georgia"/>
                <a:cs typeface="Georgia"/>
              </a:rPr>
              <a:t>を含意せよ）</a:t>
            </a:r>
            <a:endParaRPr lang="en-US" altLang="ja-JP" sz="2400" dirty="0" smtClean="0">
              <a:latin typeface="Georgia"/>
              <a:cs typeface="Georgia"/>
            </a:endParaRPr>
          </a:p>
          <a:p>
            <a:pPr lvl="2"/>
            <a:r>
              <a:rPr kumimoji="1" lang="en-US" altLang="ja-JP" sz="2400" dirty="0">
                <a:latin typeface="Georgia"/>
                <a:cs typeface="Georgia"/>
              </a:rPr>
              <a:t> </a:t>
            </a:r>
            <a:r>
              <a:rPr kumimoji="1" lang="en-US" altLang="ja-JP" sz="2400" dirty="0" smtClean="0">
                <a:latin typeface="Georgia"/>
                <a:cs typeface="Georgia"/>
              </a:rPr>
              <a:t>				</a:t>
            </a:r>
            <a:r>
              <a:rPr kumimoji="1" lang="ja-JP" altLang="en-US" sz="2400" dirty="0" smtClean="0">
                <a:latin typeface="Georgia"/>
                <a:cs typeface="Georgia"/>
              </a:rPr>
              <a:t>（矛盾するな）</a:t>
            </a:r>
            <a:endParaRPr kumimoji="1" lang="en-US" altLang="ja-JP" sz="2400" dirty="0" smtClean="0">
              <a:latin typeface="Georgia"/>
              <a:cs typeface="Georgia"/>
            </a:endParaRPr>
          </a:p>
        </p:txBody>
      </p:sp>
      <p:sp>
        <p:nvSpPr>
          <p:cNvPr id="4" name="日付プレースホルダー 3"/>
          <p:cNvSpPr>
            <a:spLocks noGrp="1"/>
          </p:cNvSpPr>
          <p:nvPr>
            <p:ph type="dt" sz="half" idx="2"/>
          </p:nvPr>
        </p:nvSpPr>
        <p:spPr/>
        <p:txBody>
          <a:bodyPr/>
          <a:lstStyle/>
          <a:p>
            <a:r>
              <a:rPr lang="en-US" altLang="ja-JP" smtClean="0"/>
              <a:t>16/06/09</a:t>
            </a:r>
            <a:endParaRPr lang="ja-JP" altLang="en-US" dirty="0"/>
          </a:p>
        </p:txBody>
      </p:sp>
      <p:sp>
        <p:nvSpPr>
          <p:cNvPr id="5" name="フッター プレースホルダー 4"/>
          <p:cNvSpPr>
            <a:spLocks noGrp="1"/>
          </p:cNvSpPr>
          <p:nvPr>
            <p:ph type="ftr" sz="quarter" idx="3"/>
          </p:nvPr>
        </p:nvSpPr>
        <p:spPr/>
        <p:txBody>
          <a:bodyPr/>
          <a:lstStyle/>
          <a:p>
            <a:r>
              <a:rPr lang="nb-NO" altLang="ja-JP" smtClean="0"/>
              <a:t>JSAI 2016</a:t>
            </a:r>
            <a:endParaRPr lang="ja-JP" altLang="en-US" dirty="0"/>
          </a:p>
        </p:txBody>
      </p:sp>
      <p:sp>
        <p:nvSpPr>
          <p:cNvPr id="6" name="スライド番号プレースホルダー 5"/>
          <p:cNvSpPr>
            <a:spLocks noGrp="1"/>
          </p:cNvSpPr>
          <p:nvPr>
            <p:ph type="sldNum" sz="quarter" idx="4"/>
          </p:nvPr>
        </p:nvSpPr>
        <p:spPr/>
        <p:txBody>
          <a:bodyPr/>
          <a:lstStyle/>
          <a:p>
            <a:fld id="{98200A20-3F20-C14E-8047-67803A4214AF}" type="slidenum">
              <a:rPr lang="ja-JP" altLang="en-US" smtClean="0"/>
              <a:pPr/>
              <a:t>26</a:t>
            </a:fld>
            <a:endParaRPr lang="ja-JP" altLang="en-US" dirty="0"/>
          </a:p>
        </p:txBody>
      </p:sp>
      <p:sp>
        <p:nvSpPr>
          <p:cNvPr id="2" name="タイトル 1"/>
          <p:cNvSpPr>
            <a:spLocks noGrp="1"/>
          </p:cNvSpPr>
          <p:nvPr>
            <p:ph type="title"/>
          </p:nvPr>
        </p:nvSpPr>
        <p:spPr>
          <a:prstGeom prst="rect">
            <a:avLst/>
          </a:prstGeom>
        </p:spPr>
        <p:txBody>
          <a:bodyPr/>
          <a:lstStyle/>
          <a:p>
            <a:r>
              <a:rPr lang="ja-JP" altLang="en-US" dirty="0" smtClean="0"/>
              <a:t>仮説推論とは</a:t>
            </a:r>
            <a:endParaRPr kumimoji="1" lang="ja-JP" altLang="en-US" dirty="0"/>
          </a:p>
        </p:txBody>
      </p:sp>
      <p:pic>
        <p:nvPicPr>
          <p:cNvPr id="7" name="図 6"/>
          <p:cNvPicPr>
            <a:picLocks noChangeAspect="1"/>
          </p:cNvPicPr>
          <p:nvPr/>
        </p:nvPicPr>
        <p:blipFill>
          <a:blip r:embed="rId3"/>
          <a:stretch>
            <a:fillRect/>
          </a:stretch>
        </p:blipFill>
        <p:spPr>
          <a:xfrm>
            <a:off x="1704865" y="5542068"/>
            <a:ext cx="1651476" cy="330295"/>
          </a:xfrm>
          <a:prstGeom prst="rect">
            <a:avLst/>
          </a:prstGeom>
        </p:spPr>
      </p:pic>
      <p:pic>
        <p:nvPicPr>
          <p:cNvPr id="9" name="図 8"/>
          <p:cNvPicPr>
            <a:picLocks noChangeAspect="1"/>
          </p:cNvPicPr>
          <p:nvPr/>
        </p:nvPicPr>
        <p:blipFill>
          <a:blip r:embed="rId4"/>
          <a:stretch>
            <a:fillRect/>
          </a:stretch>
        </p:blipFill>
        <p:spPr>
          <a:xfrm>
            <a:off x="1704865" y="5974688"/>
            <a:ext cx="1550552" cy="330295"/>
          </a:xfrm>
          <a:prstGeom prst="rect">
            <a:avLst/>
          </a:prstGeom>
        </p:spPr>
      </p:pic>
      <p:pic>
        <p:nvPicPr>
          <p:cNvPr id="10" name="図 9"/>
          <p:cNvPicPr>
            <a:picLocks noChangeAspect="1"/>
          </p:cNvPicPr>
          <p:nvPr/>
        </p:nvPicPr>
        <p:blipFill>
          <a:blip r:embed="rId5"/>
          <a:stretch>
            <a:fillRect/>
          </a:stretch>
        </p:blipFill>
        <p:spPr>
          <a:xfrm>
            <a:off x="1316954" y="4297809"/>
            <a:ext cx="2844207" cy="550491"/>
          </a:xfrm>
          <a:prstGeom prst="rect">
            <a:avLst/>
          </a:prstGeom>
        </p:spPr>
      </p:pic>
    </p:spTree>
    <p:extLst>
      <p:ext uri="{BB962C8B-B14F-4D97-AF65-F5344CB8AC3E}">
        <p14:creationId xmlns:p14="http://schemas.microsoft.com/office/powerpoint/2010/main" val="38690740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136041600"/>
              </p:ext>
            </p:extLst>
          </p:nvPr>
        </p:nvGraphicFramePr>
        <p:xfrm>
          <a:off x="457200" y="1058863"/>
          <a:ext cx="8229600" cy="5311775"/>
        </p:xfrm>
        <a:graphic>
          <a:graphicData uri="http://schemas.openxmlformats.org/drawingml/2006/chart">
            <c:chart xmlns:c="http://schemas.openxmlformats.org/drawingml/2006/chart" xmlns:r="http://schemas.openxmlformats.org/officeDocument/2006/relationships" r:id="rId2"/>
          </a:graphicData>
        </a:graphic>
      </p:graphicFrame>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27</a:t>
            </a:fld>
            <a:endParaRPr lang="ja-JP" altLang="en-US" dirty="0"/>
          </a:p>
        </p:txBody>
      </p:sp>
      <p:sp>
        <p:nvSpPr>
          <p:cNvPr id="6" name="タイトル 5"/>
          <p:cNvSpPr>
            <a:spLocks noGrp="1"/>
          </p:cNvSpPr>
          <p:nvPr>
            <p:ph type="title"/>
          </p:nvPr>
        </p:nvSpPr>
        <p:spPr/>
        <p:txBody>
          <a:bodyPr/>
          <a:lstStyle/>
          <a:p>
            <a:r>
              <a:rPr kumimoji="1" lang="ja-JP" altLang="en-US" sz="2800" dirty="0" smtClean="0"/>
              <a:t>定性情報（論理式）のみを用いた危険予測性能</a:t>
            </a:r>
            <a:endParaRPr kumimoji="1" lang="ja-JP" altLang="en-US" sz="2800" dirty="0"/>
          </a:p>
        </p:txBody>
      </p:sp>
    </p:spTree>
    <p:extLst>
      <p:ext uri="{BB962C8B-B14F-4D97-AF65-F5344CB8AC3E}">
        <p14:creationId xmlns:p14="http://schemas.microsoft.com/office/powerpoint/2010/main" val="22973471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505699066"/>
              </p:ext>
            </p:extLst>
          </p:nvPr>
        </p:nvGraphicFramePr>
        <p:xfrm>
          <a:off x="457200" y="1058863"/>
          <a:ext cx="8229600" cy="5311775"/>
        </p:xfrm>
        <a:graphic>
          <a:graphicData uri="http://schemas.openxmlformats.org/drawingml/2006/chart">
            <c:chart xmlns:c="http://schemas.openxmlformats.org/drawingml/2006/chart" xmlns:r="http://schemas.openxmlformats.org/officeDocument/2006/relationships" r:id="rId2"/>
          </a:graphicData>
        </a:graphic>
      </p:graphicFrame>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28</a:t>
            </a:fld>
            <a:endParaRPr lang="ja-JP" altLang="en-US" dirty="0"/>
          </a:p>
        </p:txBody>
      </p:sp>
      <p:sp>
        <p:nvSpPr>
          <p:cNvPr id="6" name="タイトル 5"/>
          <p:cNvSpPr>
            <a:spLocks noGrp="1"/>
          </p:cNvSpPr>
          <p:nvPr>
            <p:ph type="title"/>
          </p:nvPr>
        </p:nvSpPr>
        <p:spPr/>
        <p:txBody>
          <a:bodyPr/>
          <a:lstStyle/>
          <a:p>
            <a:r>
              <a:rPr kumimoji="1" lang="ja-JP" altLang="en-US" sz="2800" dirty="0" smtClean="0"/>
              <a:t>定量情報を用いたリランキング後の危険予測性能</a:t>
            </a:r>
            <a:endParaRPr kumimoji="1" lang="ja-JP" altLang="en-US" sz="2800" dirty="0"/>
          </a:p>
        </p:txBody>
      </p:sp>
    </p:spTree>
    <p:extLst>
      <p:ext uri="{BB962C8B-B14F-4D97-AF65-F5344CB8AC3E}">
        <p14:creationId xmlns:p14="http://schemas.microsoft.com/office/powerpoint/2010/main" val="32711003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484459844"/>
              </p:ext>
            </p:extLst>
          </p:nvPr>
        </p:nvGraphicFramePr>
        <p:xfrm>
          <a:off x="457200" y="1058863"/>
          <a:ext cx="8229600" cy="5311775"/>
        </p:xfrm>
        <a:graphic>
          <a:graphicData uri="http://schemas.openxmlformats.org/drawingml/2006/chart">
            <c:chart xmlns:c="http://schemas.openxmlformats.org/drawingml/2006/chart" xmlns:r="http://schemas.openxmlformats.org/officeDocument/2006/relationships" r:id="rId2"/>
          </a:graphicData>
        </a:graphic>
      </p:graphicFrame>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29</a:t>
            </a:fld>
            <a:endParaRPr lang="ja-JP" altLang="en-US" dirty="0"/>
          </a:p>
        </p:txBody>
      </p:sp>
      <p:sp>
        <p:nvSpPr>
          <p:cNvPr id="6" name="タイトル 5"/>
          <p:cNvSpPr>
            <a:spLocks noGrp="1"/>
          </p:cNvSpPr>
          <p:nvPr>
            <p:ph type="title"/>
          </p:nvPr>
        </p:nvSpPr>
        <p:spPr>
          <a:ln w="38100" cmpd="sng">
            <a:noFill/>
          </a:ln>
        </p:spPr>
        <p:txBody>
          <a:bodyPr/>
          <a:lstStyle/>
          <a:p>
            <a:r>
              <a:rPr kumimoji="1" lang="ja-JP" altLang="en-US" sz="2800" dirty="0" smtClean="0"/>
              <a:t>定量情報を用いたリランキング後の危険予測性能</a:t>
            </a:r>
            <a:endParaRPr kumimoji="1" lang="ja-JP" altLang="en-US" sz="2800" dirty="0"/>
          </a:p>
        </p:txBody>
      </p:sp>
      <p:sp>
        <p:nvSpPr>
          <p:cNvPr id="8" name="テキスト ボックス 7"/>
          <p:cNvSpPr txBox="1"/>
          <p:nvPr/>
        </p:nvSpPr>
        <p:spPr>
          <a:xfrm>
            <a:off x="202730" y="5908973"/>
            <a:ext cx="8738540"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sz="2400" dirty="0" smtClean="0"/>
              <a:t>軌道計算の結果</a:t>
            </a:r>
            <a:r>
              <a:rPr kumimoji="1" lang="en-US" altLang="ja-JP" sz="2400" dirty="0" smtClean="0"/>
              <a:t> (TTC) </a:t>
            </a:r>
            <a:r>
              <a:rPr kumimoji="1" lang="ja-JP" altLang="en-US" sz="2400" dirty="0" smtClean="0"/>
              <a:t>を用いたリランキングにより正解率向上</a:t>
            </a:r>
            <a:endParaRPr kumimoji="1" lang="ja-JP" altLang="en-US" sz="2400" dirty="0"/>
          </a:p>
        </p:txBody>
      </p:sp>
      <p:cxnSp>
        <p:nvCxnSpPr>
          <p:cNvPr id="9" name="直線矢印コネクタ 8"/>
          <p:cNvCxnSpPr/>
          <p:nvPr/>
        </p:nvCxnSpPr>
        <p:spPr>
          <a:xfrm flipV="1">
            <a:off x="1951787" y="4598737"/>
            <a:ext cx="0" cy="427789"/>
          </a:xfrm>
          <a:prstGeom prst="straightConnector1">
            <a:avLst/>
          </a:prstGeom>
          <a:ln w="38100" cmpd="sng">
            <a:solidFill>
              <a:schemeClr val="tx1"/>
            </a:solidFill>
            <a:tailEnd type="arrow"/>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0" name="直線矢印コネクタ 9"/>
          <p:cNvCxnSpPr/>
          <p:nvPr/>
        </p:nvCxnSpPr>
        <p:spPr>
          <a:xfrm flipV="1">
            <a:off x="2331450" y="4019888"/>
            <a:ext cx="0" cy="383672"/>
          </a:xfrm>
          <a:prstGeom prst="straightConnector1">
            <a:avLst/>
          </a:prstGeom>
          <a:ln w="38100" cmpd="sng">
            <a:solidFill>
              <a:srgbClr val="000000"/>
            </a:solidFill>
            <a:tailEnd type="arrow"/>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cxnSp>
        <p:nvCxnSpPr>
          <p:cNvPr id="12" name="直線矢印コネクタ 11"/>
          <p:cNvCxnSpPr/>
          <p:nvPr/>
        </p:nvCxnSpPr>
        <p:spPr>
          <a:xfrm flipV="1">
            <a:off x="2697745" y="3636213"/>
            <a:ext cx="0" cy="423779"/>
          </a:xfrm>
          <a:prstGeom prst="straightConnector1">
            <a:avLst/>
          </a:prstGeom>
          <a:ln w="38100" cmpd="sng">
            <a:solidFill>
              <a:srgbClr val="000000"/>
            </a:solidFill>
            <a:tailEnd type="arrow"/>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a:schemeClr val="tx1"/>
          </a:fontRef>
        </p:style>
      </p:cxnSp>
      <p:sp>
        <p:nvSpPr>
          <p:cNvPr id="16" name="円/楕円 15"/>
          <p:cNvSpPr/>
          <p:nvPr/>
        </p:nvSpPr>
        <p:spPr>
          <a:xfrm rot="18207654">
            <a:off x="1322141" y="4006361"/>
            <a:ext cx="2018617" cy="794398"/>
          </a:xfrm>
          <a:prstGeom prst="ellipse">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67151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674835535"/>
              </p:ext>
            </p:extLst>
          </p:nvPr>
        </p:nvGraphicFramePr>
        <p:xfrm>
          <a:off x="324683" y="1216632"/>
          <a:ext cx="8494633" cy="3846160"/>
        </p:xfrm>
        <a:graphic>
          <a:graphicData uri="http://schemas.openxmlformats.org/drawingml/2006/chart">
            <c:chart xmlns:c="http://schemas.openxmlformats.org/drawingml/2006/chart" xmlns:r="http://schemas.openxmlformats.org/officeDocument/2006/relationships" r:id="rId3"/>
          </a:graphicData>
        </a:graphic>
      </p:graphicFrame>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3</a:t>
            </a:fld>
            <a:endParaRPr lang="ja-JP" altLang="en-US" dirty="0"/>
          </a:p>
        </p:txBody>
      </p:sp>
      <p:sp>
        <p:nvSpPr>
          <p:cNvPr id="6" name="タイトル 5"/>
          <p:cNvSpPr>
            <a:spLocks noGrp="1"/>
          </p:cNvSpPr>
          <p:nvPr>
            <p:ph type="title"/>
          </p:nvPr>
        </p:nvSpPr>
        <p:spPr/>
        <p:txBody>
          <a:bodyPr/>
          <a:lstStyle/>
          <a:p>
            <a:r>
              <a:rPr kumimoji="1" lang="ja-JP" altLang="en-US" dirty="0" smtClean="0"/>
              <a:t>「</a:t>
            </a:r>
            <a:r>
              <a:rPr kumimoji="1" lang="ja-JP" altLang="en-US" b="1" u="sng" dirty="0" smtClean="0">
                <a:solidFill>
                  <a:srgbClr val="FFFFFF"/>
                </a:solidFill>
              </a:rPr>
              <a:t>なぜ</a:t>
            </a:r>
            <a:r>
              <a:rPr kumimoji="1" lang="ja-JP" altLang="en-US" dirty="0" smtClean="0"/>
              <a:t>」を提示する必要性が高まっている</a:t>
            </a:r>
            <a:endParaRPr kumimoji="1" lang="ja-JP" altLang="en-US" dirty="0"/>
          </a:p>
        </p:txBody>
      </p:sp>
      <p:sp>
        <p:nvSpPr>
          <p:cNvPr id="8" name="テキスト ボックス 7"/>
          <p:cNvSpPr txBox="1"/>
          <p:nvPr/>
        </p:nvSpPr>
        <p:spPr>
          <a:xfrm>
            <a:off x="992115" y="2238024"/>
            <a:ext cx="3416320" cy="1107996"/>
          </a:xfrm>
          <a:prstGeom prst="rect">
            <a:avLst/>
          </a:prstGeom>
          <a:noFill/>
        </p:spPr>
        <p:txBody>
          <a:bodyPr wrap="none" rtlCol="0">
            <a:spAutoFit/>
          </a:bodyPr>
          <a:lstStyle/>
          <a:p>
            <a:pPr algn="ctr"/>
            <a:r>
              <a:rPr kumimoji="1" lang="ja-JP" altLang="en-US" sz="2400" dirty="0" smtClean="0"/>
              <a:t>恐ろしくない</a:t>
            </a:r>
            <a:r>
              <a:rPr kumimoji="1" lang="en-US" altLang="ja-JP" sz="2400" dirty="0" smtClean="0"/>
              <a:t/>
            </a:r>
            <a:br>
              <a:rPr kumimoji="1" lang="en-US" altLang="ja-JP" sz="2400" dirty="0" smtClean="0"/>
            </a:br>
            <a:r>
              <a:rPr kumimoji="1" lang="ja-JP" altLang="en-US" dirty="0" smtClean="0"/>
              <a:t>（自動運転車を信頼している）</a:t>
            </a:r>
            <a:r>
              <a:rPr kumimoji="1" lang="en-US" altLang="ja-JP" dirty="0" smtClean="0"/>
              <a:t/>
            </a:r>
            <a:br>
              <a:rPr kumimoji="1" lang="en-US" altLang="ja-JP" dirty="0" smtClean="0"/>
            </a:br>
            <a:r>
              <a:rPr kumimoji="1" lang="en-US" altLang="ja-JP" sz="2400" b="1" dirty="0" smtClean="0"/>
              <a:t>20</a:t>
            </a:r>
            <a:r>
              <a:rPr kumimoji="1" lang="en-US" altLang="ja-JP" dirty="0" smtClean="0"/>
              <a:t>%</a:t>
            </a:r>
            <a:endParaRPr kumimoji="1" lang="ja-JP" altLang="en-US" sz="2000" dirty="0"/>
          </a:p>
        </p:txBody>
      </p:sp>
      <p:sp>
        <p:nvSpPr>
          <p:cNvPr id="9" name="テキスト ボックス 8"/>
          <p:cNvSpPr txBox="1"/>
          <p:nvPr/>
        </p:nvSpPr>
        <p:spPr>
          <a:xfrm>
            <a:off x="5527140" y="4664162"/>
            <a:ext cx="3193264" cy="369332"/>
          </a:xfrm>
          <a:prstGeom prst="rect">
            <a:avLst/>
          </a:prstGeom>
          <a:noFill/>
        </p:spPr>
        <p:txBody>
          <a:bodyPr wrap="none" rtlCol="0">
            <a:spAutoFit/>
          </a:bodyPr>
          <a:lstStyle/>
          <a:p>
            <a:r>
              <a:rPr kumimoji="1" lang="ja-JP" altLang="en-US" dirty="0" smtClean="0"/>
              <a:t>出典：全米自動車協会</a:t>
            </a:r>
            <a:r>
              <a:rPr kumimoji="1" lang="en-US" altLang="ja-JP" dirty="0" smtClean="0"/>
              <a:t> (2016)</a:t>
            </a:r>
            <a:endParaRPr kumimoji="1" lang="ja-JP" altLang="en-US" dirty="0"/>
          </a:p>
        </p:txBody>
      </p:sp>
      <p:sp>
        <p:nvSpPr>
          <p:cNvPr id="10" name="テキスト ボックス 9"/>
          <p:cNvSpPr txBox="1"/>
          <p:nvPr/>
        </p:nvSpPr>
        <p:spPr>
          <a:xfrm>
            <a:off x="324682" y="5256365"/>
            <a:ext cx="8494633" cy="954107"/>
          </a:xfrm>
          <a:prstGeom prst="rect">
            <a:avLst/>
          </a:prstGeom>
          <a:solidFill>
            <a:srgbClr val="307C80"/>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kumimoji="1" lang="ja-JP" altLang="en-US" sz="2800" dirty="0" smtClean="0"/>
              <a:t>自動運転車の判断の根拠（</a:t>
            </a:r>
            <a:r>
              <a:rPr kumimoji="1" lang="ja-JP" altLang="en-US" sz="2800" b="1" u="sng" dirty="0" smtClean="0">
                <a:solidFill>
                  <a:srgbClr val="FFFFFF"/>
                </a:solidFill>
              </a:rPr>
              <a:t>なぜ</a:t>
            </a:r>
            <a:r>
              <a:rPr kumimoji="1" lang="ja-JP" altLang="en-US" sz="2800" dirty="0" smtClean="0"/>
              <a:t>）を</a:t>
            </a:r>
            <a:r>
              <a:rPr kumimoji="1" lang="en-US" altLang="ja-JP" sz="2800" dirty="0" smtClean="0"/>
              <a:t/>
            </a:r>
            <a:br>
              <a:rPr kumimoji="1" lang="en-US" altLang="ja-JP" sz="2800" dirty="0" smtClean="0"/>
            </a:br>
            <a:r>
              <a:rPr lang="ja-JP" altLang="en-US" sz="2800" dirty="0" smtClean="0"/>
              <a:t>可視化</a:t>
            </a:r>
            <a:r>
              <a:rPr kumimoji="1" lang="ja-JP" altLang="en-US" sz="2800" dirty="0" smtClean="0"/>
              <a:t>することで</a:t>
            </a:r>
            <a:r>
              <a:rPr lang="ja-JP" altLang="en-US" sz="2800" dirty="0" smtClean="0"/>
              <a:t>ホワイトボックス化</a:t>
            </a:r>
            <a:r>
              <a:rPr kumimoji="1" lang="ja-JP" altLang="en-US" sz="2800" dirty="0" smtClean="0"/>
              <a:t>の一助に</a:t>
            </a:r>
            <a:endParaRPr kumimoji="1" lang="ja-JP" altLang="en-US" sz="2800" dirty="0"/>
          </a:p>
        </p:txBody>
      </p:sp>
      <p:sp>
        <p:nvSpPr>
          <p:cNvPr id="11" name="テキスト ボックス 10"/>
          <p:cNvSpPr txBox="1"/>
          <p:nvPr/>
        </p:nvSpPr>
        <p:spPr>
          <a:xfrm>
            <a:off x="5624437" y="2238024"/>
            <a:ext cx="1415772" cy="830997"/>
          </a:xfrm>
          <a:prstGeom prst="rect">
            <a:avLst/>
          </a:prstGeom>
          <a:noFill/>
        </p:spPr>
        <p:txBody>
          <a:bodyPr wrap="none" rtlCol="0">
            <a:spAutoFit/>
          </a:bodyPr>
          <a:lstStyle/>
          <a:p>
            <a:pPr algn="ctr"/>
            <a:r>
              <a:rPr kumimoji="1" lang="ja-JP" altLang="en-US" sz="2400" dirty="0" smtClean="0"/>
              <a:t>恐ろしい</a:t>
            </a:r>
            <a:endParaRPr kumimoji="1" lang="en-US" altLang="ja-JP" sz="2400" dirty="0" smtClean="0"/>
          </a:p>
          <a:p>
            <a:pPr algn="ctr"/>
            <a:r>
              <a:rPr lang="en-US" altLang="ja-JP" sz="2400" b="1" dirty="0" smtClean="0"/>
              <a:t>75</a:t>
            </a:r>
            <a:r>
              <a:rPr lang="en-US" altLang="ja-JP" dirty="0" smtClean="0"/>
              <a:t>%</a:t>
            </a:r>
            <a:endParaRPr kumimoji="1" lang="ja-JP" altLang="en-US" dirty="0"/>
          </a:p>
        </p:txBody>
      </p:sp>
      <p:sp>
        <p:nvSpPr>
          <p:cNvPr id="12" name="雲形吹き出し 11"/>
          <p:cNvSpPr/>
          <p:nvPr/>
        </p:nvSpPr>
        <p:spPr>
          <a:xfrm>
            <a:off x="5648711" y="3346020"/>
            <a:ext cx="3257949" cy="1049236"/>
          </a:xfrm>
          <a:prstGeom prst="cloudCallout">
            <a:avLst>
              <a:gd name="adj1" fmla="val -44138"/>
              <a:gd name="adj2" fmla="val -59867"/>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13" name="テキスト ボックス 12"/>
          <p:cNvSpPr txBox="1"/>
          <p:nvPr/>
        </p:nvSpPr>
        <p:spPr>
          <a:xfrm>
            <a:off x="5876805" y="3426199"/>
            <a:ext cx="2646878" cy="830997"/>
          </a:xfrm>
          <a:prstGeom prst="rect">
            <a:avLst/>
          </a:prstGeom>
          <a:noFill/>
        </p:spPr>
        <p:txBody>
          <a:bodyPr wrap="none" rtlCol="0">
            <a:spAutoFit/>
          </a:bodyPr>
          <a:lstStyle/>
          <a:p>
            <a:pPr algn="ctr">
              <a:spcBef>
                <a:spcPts val="600"/>
              </a:spcBef>
            </a:pPr>
            <a:r>
              <a:rPr kumimoji="1" lang="ja-JP" altLang="en-US" sz="2400" dirty="0" smtClean="0"/>
              <a:t>内部状態が</a:t>
            </a:r>
            <a:r>
              <a:rPr kumimoji="1" lang="en-US" altLang="ja-JP" sz="2400" dirty="0" smtClean="0"/>
              <a:t/>
            </a:r>
            <a:br>
              <a:rPr kumimoji="1" lang="en-US" altLang="ja-JP" sz="2400" dirty="0" smtClean="0"/>
            </a:br>
            <a:r>
              <a:rPr kumimoji="1" lang="ja-JP" altLang="en-US" sz="2400" dirty="0" smtClean="0"/>
              <a:t>ブラックボックス</a:t>
            </a:r>
          </a:p>
        </p:txBody>
      </p:sp>
    </p:spTree>
    <p:extLst>
      <p:ext uri="{BB962C8B-B14F-4D97-AF65-F5344CB8AC3E}">
        <p14:creationId xmlns:p14="http://schemas.microsoft.com/office/powerpoint/2010/main" val="3268863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p:txBody>
          <a:bodyPr>
            <a:normAutofit/>
          </a:bodyPr>
          <a:lstStyle/>
          <a:p>
            <a:r>
              <a:rPr lang="ja-JP" altLang="en-US" sz="2800" dirty="0"/>
              <a:t>物理シミュレーションに基づく危険予測</a:t>
            </a:r>
            <a:r>
              <a:rPr lang="ja-JP" altLang="en-US" sz="2800" dirty="0" smtClean="0"/>
              <a:t>モデル</a:t>
            </a:r>
            <a:endParaRPr lang="en-US" altLang="ja-JP" sz="2800" dirty="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4</a:t>
            </a:fld>
            <a:endParaRPr lang="ja-JP" altLang="en-US" dirty="0"/>
          </a:p>
        </p:txBody>
      </p:sp>
      <p:sp>
        <p:nvSpPr>
          <p:cNvPr id="6" name="タイトル 5"/>
          <p:cNvSpPr>
            <a:spLocks noGrp="1"/>
          </p:cNvSpPr>
          <p:nvPr>
            <p:ph type="title"/>
          </p:nvPr>
        </p:nvSpPr>
        <p:spPr/>
        <p:txBody>
          <a:bodyPr/>
          <a:lstStyle/>
          <a:p>
            <a:r>
              <a:rPr kumimoji="1" lang="ja-JP" altLang="en-US" dirty="0" smtClean="0"/>
              <a:t>直接軌道を予測して危険予測する先行研究</a:t>
            </a:r>
            <a:endParaRPr kumimoji="1" lang="ja-JP" altLang="en-US" dirty="0"/>
          </a:p>
        </p:txBody>
      </p:sp>
      <p:pic>
        <p:nvPicPr>
          <p:cNvPr id="7" name="図 6"/>
          <p:cNvPicPr>
            <a:picLocks noChangeAspect="1"/>
          </p:cNvPicPr>
          <p:nvPr/>
        </p:nvPicPr>
        <p:blipFill>
          <a:blip r:embed="rId3"/>
          <a:stretch>
            <a:fillRect/>
          </a:stretch>
        </p:blipFill>
        <p:spPr>
          <a:xfrm>
            <a:off x="519508" y="2087803"/>
            <a:ext cx="3979649" cy="3054691"/>
          </a:xfrm>
          <a:prstGeom prst="rect">
            <a:avLst/>
          </a:prstGeom>
        </p:spPr>
      </p:pic>
      <p:sp>
        <p:nvSpPr>
          <p:cNvPr id="8" name="テキスト ボックス 7"/>
          <p:cNvSpPr txBox="1"/>
          <p:nvPr/>
        </p:nvSpPr>
        <p:spPr>
          <a:xfrm>
            <a:off x="2590800" y="5096710"/>
            <a:ext cx="1908357" cy="369332"/>
          </a:xfrm>
          <a:prstGeom prst="rect">
            <a:avLst/>
          </a:prstGeom>
          <a:noFill/>
        </p:spPr>
        <p:txBody>
          <a:bodyPr wrap="none" rtlCol="0">
            <a:spAutoFit/>
          </a:bodyPr>
          <a:lstStyle/>
          <a:p>
            <a:r>
              <a:rPr kumimoji="1" lang="en-US" altLang="ja-JP" dirty="0" smtClean="0"/>
              <a:t>[</a:t>
            </a:r>
            <a:r>
              <a:rPr kumimoji="1" lang="en-US" altLang="ja-JP" dirty="0" err="1" smtClean="0"/>
              <a:t>Broadhurst</a:t>
            </a:r>
            <a:r>
              <a:rPr kumimoji="1" lang="en-US" altLang="ja-JP" dirty="0" smtClean="0"/>
              <a:t>+ 05]</a:t>
            </a:r>
            <a:endParaRPr kumimoji="1" lang="ja-JP" altLang="en-US" dirty="0"/>
          </a:p>
        </p:txBody>
      </p:sp>
      <p:sp>
        <p:nvSpPr>
          <p:cNvPr id="10" name="テキスト ボックス 9"/>
          <p:cNvSpPr txBox="1"/>
          <p:nvPr/>
        </p:nvSpPr>
        <p:spPr>
          <a:xfrm>
            <a:off x="4803827" y="2681450"/>
            <a:ext cx="4102833" cy="2092881"/>
          </a:xfrm>
          <a:prstGeom prst="rect">
            <a:avLst/>
          </a:prstGeom>
          <a:noFill/>
        </p:spPr>
        <p:txBody>
          <a:bodyPr wrap="square" rtlCol="0">
            <a:spAutoFit/>
          </a:bodyPr>
          <a:lstStyle/>
          <a:p>
            <a:pPr marL="285750" indent="-285750">
              <a:spcBef>
                <a:spcPts val="1200"/>
              </a:spcBef>
              <a:buFont typeface="Wingdings" charset="2"/>
              <a:buChar char="ü"/>
            </a:pPr>
            <a:r>
              <a:rPr kumimoji="1" lang="en-US" altLang="ja-JP" sz="2400" dirty="0" smtClean="0"/>
              <a:t> </a:t>
            </a:r>
            <a:r>
              <a:rPr kumimoji="1" lang="ja-JP" altLang="en-US" sz="2400" dirty="0" smtClean="0"/>
              <a:t>衝突するまでの時間</a:t>
            </a:r>
            <a:r>
              <a:rPr kumimoji="1" lang="en-US" altLang="ja-JP" sz="2400" dirty="0" smtClean="0"/>
              <a:t> (TTC</a:t>
            </a:r>
            <a:r>
              <a:rPr lang="en-US" altLang="ja-JP" sz="2400" dirty="0" smtClean="0"/>
              <a:t>) </a:t>
            </a:r>
            <a:r>
              <a:rPr kumimoji="1" lang="ja-JP" altLang="en-US" sz="2400" dirty="0" smtClean="0"/>
              <a:t>を含む精緻な予測が可能</a:t>
            </a:r>
            <a:endParaRPr kumimoji="1" lang="en-US" altLang="ja-JP" sz="2400" dirty="0" smtClean="0"/>
          </a:p>
          <a:p>
            <a:pPr marL="285750" indent="-285750">
              <a:spcBef>
                <a:spcPts val="1200"/>
              </a:spcBef>
              <a:buFont typeface="Lucida Grande"/>
              <a:buChar char="✗"/>
            </a:pPr>
            <a:r>
              <a:rPr lang="ja-JP" altLang="en-US" sz="2400" dirty="0" smtClean="0"/>
              <a:t>何らかの目的を達成するための将来の行動変化</a:t>
            </a:r>
            <a:r>
              <a:rPr kumimoji="1" lang="ja-JP" altLang="en-US" sz="2400" dirty="0" smtClean="0"/>
              <a:t>を捉えられない</a:t>
            </a:r>
            <a:endParaRPr kumimoji="1" lang="ja-JP" altLang="en-US" sz="2400" dirty="0"/>
          </a:p>
        </p:txBody>
      </p:sp>
    </p:spTree>
    <p:extLst>
      <p:ext uri="{BB962C8B-B14F-4D97-AF65-F5344CB8AC3E}">
        <p14:creationId xmlns:p14="http://schemas.microsoft.com/office/powerpoint/2010/main" val="29818186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5</a:t>
            </a:fld>
            <a:endParaRPr lang="ja-JP" altLang="en-US" dirty="0"/>
          </a:p>
        </p:txBody>
      </p:sp>
      <p:sp>
        <p:nvSpPr>
          <p:cNvPr id="6" name="タイトル 5"/>
          <p:cNvSpPr>
            <a:spLocks noGrp="1"/>
          </p:cNvSpPr>
          <p:nvPr>
            <p:ph type="title"/>
          </p:nvPr>
        </p:nvSpPr>
        <p:spPr/>
        <p:txBody>
          <a:bodyPr/>
          <a:lstStyle/>
          <a:p>
            <a:r>
              <a:rPr lang="ja-JP" altLang="en-US" dirty="0" smtClean="0"/>
              <a:t>何らかの目的のために</a:t>
            </a:r>
            <a:r>
              <a:rPr kumimoji="1" lang="ja-JP" altLang="en-US" dirty="0" smtClean="0"/>
              <a:t>行動変化する例</a:t>
            </a:r>
            <a:endParaRPr kumimoji="1" lang="ja-JP" altLang="en-US" dirty="0"/>
          </a:p>
        </p:txBody>
      </p:sp>
      <p:sp>
        <p:nvSpPr>
          <p:cNvPr id="10" name="正方形/長方形 9"/>
          <p:cNvSpPr/>
          <p:nvPr/>
        </p:nvSpPr>
        <p:spPr>
          <a:xfrm>
            <a:off x="279694" y="1130447"/>
            <a:ext cx="4209119" cy="4260917"/>
          </a:xfrm>
          <a:prstGeom prst="rect">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30" name="正方形/長方形 29"/>
          <p:cNvSpPr/>
          <p:nvPr/>
        </p:nvSpPr>
        <p:spPr>
          <a:xfrm>
            <a:off x="4697541" y="1130447"/>
            <a:ext cx="4209119" cy="4260917"/>
          </a:xfrm>
          <a:prstGeom prst="rect">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7" name="テキスト ボックス 6"/>
          <p:cNvSpPr txBox="1"/>
          <p:nvPr/>
        </p:nvSpPr>
        <p:spPr>
          <a:xfrm>
            <a:off x="391714" y="3650943"/>
            <a:ext cx="3945633" cy="1569660"/>
          </a:xfrm>
          <a:prstGeom prst="rect">
            <a:avLst/>
          </a:prstGeom>
          <a:noFill/>
        </p:spPr>
        <p:txBody>
          <a:bodyPr wrap="square" rtlCol="0">
            <a:spAutoFit/>
          </a:bodyPr>
          <a:lstStyle/>
          <a:p>
            <a:pPr algn="ctr"/>
            <a:r>
              <a:rPr lang="ja-JP" altLang="en-US" sz="2400" dirty="0" smtClean="0"/>
              <a:t>タクシー</a:t>
            </a:r>
            <a:r>
              <a:rPr lang="en-US" altLang="ja-JP" sz="2400" dirty="0" smtClean="0"/>
              <a:t> </a:t>
            </a:r>
            <a:r>
              <a:rPr lang="en-US" altLang="ja-JP" sz="2000" dirty="0" smtClean="0"/>
              <a:t>∧</a:t>
            </a:r>
            <a:r>
              <a:rPr lang="en-US" altLang="ja-JP" sz="2400" dirty="0" smtClean="0"/>
              <a:t> </a:t>
            </a:r>
            <a:r>
              <a:rPr lang="ja-JP" altLang="en-US" sz="2400" dirty="0" smtClean="0"/>
              <a:t>人</a:t>
            </a:r>
            <a:endParaRPr lang="en-US" altLang="ja-JP" sz="2400" dirty="0"/>
          </a:p>
          <a:p>
            <a:pPr algn="ctr"/>
            <a:r>
              <a:rPr lang="en-US" altLang="ja-JP" sz="2400" dirty="0" smtClean="0"/>
              <a:t>⇓</a:t>
            </a:r>
            <a:endParaRPr lang="en-US" altLang="ja-JP" sz="2400" dirty="0"/>
          </a:p>
          <a:p>
            <a:pPr algn="ctr"/>
            <a:r>
              <a:rPr lang="ja-JP" altLang="en-US" sz="2400" dirty="0" smtClean="0"/>
              <a:t>タクシーが人を</a:t>
            </a:r>
            <a:r>
              <a:rPr lang="en-US" altLang="ja-JP" sz="2400" dirty="0"/>
              <a:t/>
            </a:r>
            <a:br>
              <a:rPr lang="en-US" altLang="ja-JP" sz="2400" dirty="0"/>
            </a:br>
            <a:r>
              <a:rPr lang="ja-JP" altLang="en-US" sz="2400" dirty="0" smtClean="0"/>
              <a:t>乗せるために</a:t>
            </a:r>
            <a:r>
              <a:rPr lang="ja-JP" altLang="en-US" sz="2400" dirty="0" smtClean="0">
                <a:solidFill>
                  <a:srgbClr val="FC2507"/>
                </a:solidFill>
              </a:rPr>
              <a:t>止まる</a:t>
            </a:r>
            <a:endParaRPr kumimoji="1" lang="ja-JP" altLang="en-US" sz="2400" dirty="0">
              <a:solidFill>
                <a:srgbClr val="FC2507"/>
              </a:solidFill>
            </a:endParaRPr>
          </a:p>
        </p:txBody>
      </p:sp>
      <p:sp>
        <p:nvSpPr>
          <p:cNvPr id="11" name="テキスト ボックス 10"/>
          <p:cNvSpPr txBox="1"/>
          <p:nvPr/>
        </p:nvSpPr>
        <p:spPr>
          <a:xfrm>
            <a:off x="4824923" y="3650943"/>
            <a:ext cx="3942085" cy="1569660"/>
          </a:xfrm>
          <a:prstGeom prst="rect">
            <a:avLst/>
          </a:prstGeom>
          <a:noFill/>
        </p:spPr>
        <p:txBody>
          <a:bodyPr wrap="square" rtlCol="0">
            <a:spAutoFit/>
          </a:bodyPr>
          <a:lstStyle/>
          <a:p>
            <a:pPr algn="ctr"/>
            <a:r>
              <a:rPr lang="ja-JP" altLang="en-US" sz="2400" dirty="0" smtClean="0"/>
              <a:t>車</a:t>
            </a:r>
            <a:r>
              <a:rPr lang="en-US" altLang="ja-JP" sz="2400" dirty="0" smtClean="0"/>
              <a:t> </a:t>
            </a:r>
            <a:r>
              <a:rPr lang="en-US" altLang="ja-JP" sz="2000" dirty="0" smtClean="0"/>
              <a:t>∧</a:t>
            </a:r>
            <a:r>
              <a:rPr lang="en-US" altLang="ja-JP" sz="2400" dirty="0" smtClean="0"/>
              <a:t> </a:t>
            </a:r>
            <a:r>
              <a:rPr lang="ja-JP" altLang="en-US" sz="2400" dirty="0" smtClean="0"/>
              <a:t>横断歩道</a:t>
            </a:r>
            <a:r>
              <a:rPr lang="en-US" altLang="ja-JP" sz="2400" dirty="0" smtClean="0"/>
              <a:t> </a:t>
            </a:r>
            <a:r>
              <a:rPr lang="en-US" altLang="ja-JP" sz="2000" dirty="0" smtClean="0"/>
              <a:t>∧</a:t>
            </a:r>
            <a:r>
              <a:rPr lang="en-US" altLang="ja-JP" sz="2400" dirty="0" smtClean="0"/>
              <a:t> </a:t>
            </a:r>
            <a:r>
              <a:rPr lang="ja-JP" altLang="en-US" sz="2400" dirty="0" smtClean="0"/>
              <a:t>人</a:t>
            </a:r>
            <a:endParaRPr lang="en-US" altLang="ja-JP" sz="2400" dirty="0" smtClean="0"/>
          </a:p>
          <a:p>
            <a:pPr algn="ctr"/>
            <a:r>
              <a:rPr lang="en-US" altLang="ja-JP" sz="2400" dirty="0" smtClean="0"/>
              <a:t>⇓</a:t>
            </a:r>
          </a:p>
          <a:p>
            <a:pPr algn="ctr"/>
            <a:r>
              <a:rPr lang="ja-JP" altLang="en-US" sz="2400" dirty="0" smtClean="0"/>
              <a:t>横断歩道を渡る人の</a:t>
            </a:r>
            <a:r>
              <a:rPr lang="en-US" altLang="ja-JP" sz="2400" dirty="0" smtClean="0"/>
              <a:t/>
            </a:r>
            <a:br>
              <a:rPr lang="en-US" altLang="ja-JP" sz="2400" dirty="0" smtClean="0"/>
            </a:br>
            <a:r>
              <a:rPr lang="ja-JP" altLang="en-US" sz="2400" dirty="0" smtClean="0"/>
              <a:t>ために車が</a:t>
            </a:r>
            <a:r>
              <a:rPr lang="ja-JP" altLang="en-US" sz="2400" dirty="0" smtClean="0">
                <a:solidFill>
                  <a:srgbClr val="FC2507"/>
                </a:solidFill>
              </a:rPr>
              <a:t>止まる</a:t>
            </a:r>
            <a:endParaRPr lang="en-US" altLang="ja-JP" sz="2400" dirty="0" smtClean="0">
              <a:solidFill>
                <a:srgbClr val="FC2507"/>
              </a:solidFill>
            </a:endParaRPr>
          </a:p>
        </p:txBody>
      </p:sp>
      <p:pic>
        <p:nvPicPr>
          <p:cNvPr id="14" name="図 13"/>
          <p:cNvPicPr>
            <a:picLocks noChangeAspect="1"/>
          </p:cNvPicPr>
          <p:nvPr/>
        </p:nvPicPr>
        <p:blipFill rotWithShape="1">
          <a:blip r:embed="rId3"/>
          <a:srcRect l="6929" t="15440" r="21942" b="37390"/>
          <a:stretch/>
        </p:blipFill>
        <p:spPr>
          <a:xfrm>
            <a:off x="391714" y="1293808"/>
            <a:ext cx="3945633" cy="2216254"/>
          </a:xfrm>
          <a:prstGeom prst="rect">
            <a:avLst/>
          </a:prstGeom>
          <a:ln>
            <a:noFill/>
          </a:ln>
        </p:spPr>
        <p:style>
          <a:lnRef idx="2">
            <a:schemeClr val="dk1"/>
          </a:lnRef>
          <a:fillRef idx="1">
            <a:schemeClr val="lt1"/>
          </a:fillRef>
          <a:effectRef idx="0">
            <a:schemeClr val="dk1"/>
          </a:effectRef>
          <a:fontRef idx="minor">
            <a:schemeClr val="dk1"/>
          </a:fontRef>
        </p:style>
      </p:pic>
      <p:pic>
        <p:nvPicPr>
          <p:cNvPr id="15" name="図 14"/>
          <p:cNvPicPr>
            <a:picLocks noChangeAspect="1"/>
          </p:cNvPicPr>
          <p:nvPr/>
        </p:nvPicPr>
        <p:blipFill rotWithShape="1">
          <a:blip r:embed="rId4"/>
          <a:srcRect l="9692" t="18167" r="19836" b="34619"/>
          <a:stretch/>
        </p:blipFill>
        <p:spPr>
          <a:xfrm>
            <a:off x="4824923" y="1293808"/>
            <a:ext cx="3942085" cy="2216254"/>
          </a:xfrm>
          <a:prstGeom prst="rect">
            <a:avLst/>
          </a:prstGeom>
          <a:ln>
            <a:noFill/>
          </a:ln>
        </p:spPr>
        <p:style>
          <a:lnRef idx="2">
            <a:schemeClr val="dk1"/>
          </a:lnRef>
          <a:fillRef idx="1">
            <a:schemeClr val="lt1"/>
          </a:fillRef>
          <a:effectRef idx="0">
            <a:schemeClr val="dk1"/>
          </a:effectRef>
          <a:fontRef idx="minor">
            <a:schemeClr val="dk1"/>
          </a:fontRef>
        </p:style>
      </p:pic>
      <p:sp>
        <p:nvSpPr>
          <p:cNvPr id="18" name="円/楕円 17"/>
          <p:cNvSpPr/>
          <p:nvPr/>
        </p:nvSpPr>
        <p:spPr>
          <a:xfrm>
            <a:off x="1593400" y="1954466"/>
            <a:ext cx="913510" cy="1021625"/>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1393232" y="2010229"/>
            <a:ext cx="298002" cy="731166"/>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5431700" y="1871632"/>
            <a:ext cx="1787186" cy="1339155"/>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171969" y="1871632"/>
            <a:ext cx="298002" cy="731166"/>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円/楕円 21"/>
          <p:cNvSpPr/>
          <p:nvPr/>
        </p:nvSpPr>
        <p:spPr>
          <a:xfrm>
            <a:off x="7069885" y="2382441"/>
            <a:ext cx="1102084" cy="358953"/>
          </a:xfrm>
          <a:prstGeom prst="ellipse">
            <a:avLst/>
          </a:prstGeom>
          <a:noFill/>
          <a:ln w="571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テキスト ボックス 23"/>
          <p:cNvSpPr txBox="1"/>
          <p:nvPr/>
        </p:nvSpPr>
        <p:spPr>
          <a:xfrm>
            <a:off x="2577283" y="2593511"/>
            <a:ext cx="1210588" cy="400110"/>
          </a:xfrm>
          <a:prstGeom prst="rect">
            <a:avLst/>
          </a:prstGeom>
          <a:ln w="38100" cmpd="sng"/>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smtClean="0"/>
              <a:t>タクシー</a:t>
            </a:r>
            <a:endParaRPr kumimoji="1" lang="ja-JP" altLang="en-US" sz="2000" dirty="0"/>
          </a:p>
        </p:txBody>
      </p:sp>
      <p:sp>
        <p:nvSpPr>
          <p:cNvPr id="25" name="テキスト ボックス 24"/>
          <p:cNvSpPr txBox="1"/>
          <p:nvPr/>
        </p:nvSpPr>
        <p:spPr>
          <a:xfrm>
            <a:off x="6101570" y="1371839"/>
            <a:ext cx="441146" cy="400110"/>
          </a:xfrm>
          <a:prstGeom prst="rect">
            <a:avLst/>
          </a:prstGeom>
          <a:ln w="38100" cmpd="sng"/>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smtClean="0"/>
              <a:t>車</a:t>
            </a:r>
            <a:endParaRPr kumimoji="1" lang="ja-JP" altLang="en-US" sz="2000" dirty="0"/>
          </a:p>
        </p:txBody>
      </p:sp>
      <p:sp>
        <p:nvSpPr>
          <p:cNvPr id="26" name="テキスト ボックス 25"/>
          <p:cNvSpPr txBox="1"/>
          <p:nvPr/>
        </p:nvSpPr>
        <p:spPr>
          <a:xfrm>
            <a:off x="7152713" y="2813843"/>
            <a:ext cx="1210588" cy="400110"/>
          </a:xfrm>
          <a:prstGeom prst="rect">
            <a:avLst/>
          </a:prstGeom>
          <a:ln w="38100" cmpd="sng"/>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000" dirty="0" smtClean="0"/>
              <a:t>横断歩道</a:t>
            </a:r>
            <a:endParaRPr kumimoji="1" lang="ja-JP" altLang="en-US" sz="2000" dirty="0"/>
          </a:p>
        </p:txBody>
      </p:sp>
      <p:sp>
        <p:nvSpPr>
          <p:cNvPr id="27" name="テキスト ボックス 26"/>
          <p:cNvSpPr txBox="1"/>
          <p:nvPr/>
        </p:nvSpPr>
        <p:spPr>
          <a:xfrm>
            <a:off x="7964220" y="1345582"/>
            <a:ext cx="441146" cy="400110"/>
          </a:xfrm>
          <a:prstGeom prst="rect">
            <a:avLst/>
          </a:prstGeom>
          <a:ln w="38100" cmpd="sng"/>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smtClean="0"/>
              <a:t>人</a:t>
            </a:r>
            <a:endParaRPr kumimoji="1" lang="ja-JP" altLang="en-US" sz="2000" dirty="0"/>
          </a:p>
        </p:txBody>
      </p:sp>
      <p:sp>
        <p:nvSpPr>
          <p:cNvPr id="29" name="テキスト ボックス 28"/>
          <p:cNvSpPr txBox="1"/>
          <p:nvPr/>
        </p:nvSpPr>
        <p:spPr>
          <a:xfrm>
            <a:off x="870862" y="1771949"/>
            <a:ext cx="441146" cy="400110"/>
          </a:xfrm>
          <a:prstGeom prst="rect">
            <a:avLst/>
          </a:prstGeom>
          <a:ln w="38100" cmpd="sng"/>
        </p:spPr>
        <p:style>
          <a:lnRef idx="2">
            <a:schemeClr val="dk1"/>
          </a:lnRef>
          <a:fillRef idx="1">
            <a:schemeClr val="lt1"/>
          </a:fillRef>
          <a:effectRef idx="0">
            <a:schemeClr val="dk1"/>
          </a:effectRef>
          <a:fontRef idx="minor">
            <a:schemeClr val="dk1"/>
          </a:fontRef>
        </p:style>
        <p:txBody>
          <a:bodyPr wrap="none" rtlCol="0">
            <a:spAutoFit/>
          </a:bodyPr>
          <a:lstStyle/>
          <a:p>
            <a:r>
              <a:rPr lang="ja-JP" altLang="en-US" sz="2000" dirty="0" smtClean="0"/>
              <a:t>人</a:t>
            </a:r>
            <a:endParaRPr kumimoji="1" lang="ja-JP" altLang="en-US" sz="2000" dirty="0"/>
          </a:p>
        </p:txBody>
      </p:sp>
      <p:sp>
        <p:nvSpPr>
          <p:cNvPr id="13" name="テキスト ボックス 12"/>
          <p:cNvSpPr txBox="1"/>
          <p:nvPr/>
        </p:nvSpPr>
        <p:spPr>
          <a:xfrm>
            <a:off x="915843" y="5511977"/>
            <a:ext cx="7350678" cy="800219"/>
          </a:xfrm>
          <a:prstGeom prst="rect">
            <a:avLst/>
          </a:prstGeom>
          <a:noFill/>
        </p:spPr>
        <p:txBody>
          <a:bodyPr wrap="none" rtlCol="0">
            <a:spAutoFit/>
          </a:bodyPr>
          <a:lstStyle/>
          <a:p>
            <a:r>
              <a:rPr lang="ja-JP" altLang="en-US" dirty="0" smtClean="0"/>
              <a:t>何らかの目的達成のための</a:t>
            </a:r>
            <a:r>
              <a:rPr kumimoji="1" lang="ja-JP" altLang="en-US" dirty="0" smtClean="0"/>
              <a:t>行動変化を捉えるには</a:t>
            </a:r>
            <a:r>
              <a:rPr kumimoji="1" lang="en-US" altLang="ja-JP" dirty="0" smtClean="0"/>
              <a:t/>
            </a:r>
            <a:br>
              <a:rPr kumimoji="1" lang="en-US" altLang="ja-JP" dirty="0" smtClean="0"/>
            </a:br>
            <a:r>
              <a:rPr kumimoji="1" lang="ja-JP" altLang="en-US" sz="2800" dirty="0" smtClean="0"/>
              <a:t>物体同士の関係のモデルが必要</a:t>
            </a:r>
            <a:r>
              <a:rPr kumimoji="1" lang="en-US" altLang="ja-JP" sz="2800" dirty="0" smtClean="0"/>
              <a:t> </a:t>
            </a:r>
            <a:r>
              <a:rPr kumimoji="1" lang="en-US" altLang="ja-JP" dirty="0" smtClean="0"/>
              <a:t>[</a:t>
            </a:r>
            <a:r>
              <a:rPr kumimoji="1" lang="en-US" altLang="ja-JP" dirty="0" err="1" smtClean="0"/>
              <a:t>Rendon</a:t>
            </a:r>
            <a:r>
              <a:rPr kumimoji="1" lang="en-US" altLang="ja-JP" dirty="0" smtClean="0"/>
              <a:t>-Velez+ 09]</a:t>
            </a:r>
            <a:endParaRPr kumimoji="1" lang="ja-JP" altLang="en-US" dirty="0"/>
          </a:p>
        </p:txBody>
      </p:sp>
    </p:spTree>
    <p:extLst>
      <p:ext uri="{BB962C8B-B14F-4D97-AF65-F5344CB8AC3E}">
        <p14:creationId xmlns:p14="http://schemas.microsoft.com/office/powerpoint/2010/main" val="12598299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p:cNvSpPr>
            <a:spLocks noGrp="1"/>
          </p:cNvSpPr>
          <p:nvPr>
            <p:ph idx="1"/>
          </p:nvPr>
        </p:nvSpPr>
        <p:spPr>
          <a:xfrm>
            <a:off x="457200" y="1058334"/>
            <a:ext cx="8229600" cy="1519108"/>
          </a:xfrm>
        </p:spPr>
        <p:txBody>
          <a:bodyPr/>
          <a:lstStyle/>
          <a:p>
            <a:r>
              <a:rPr kumimoji="1" lang="ja-JP" altLang="en-US" sz="2800" dirty="0" smtClean="0"/>
              <a:t>オントロジー</a:t>
            </a:r>
            <a:r>
              <a:rPr kumimoji="1" lang="ja-JP" altLang="en-US" sz="2400" dirty="0" smtClean="0"/>
              <a:t>を用いて関係をモデル化し，</a:t>
            </a:r>
            <a:r>
              <a:rPr kumimoji="1" lang="en-US" altLang="ja-JP" sz="2400" dirty="0" smtClean="0"/>
              <a:t/>
            </a:r>
            <a:br>
              <a:rPr kumimoji="1" lang="en-US" altLang="ja-JP" sz="2400" dirty="0" smtClean="0"/>
            </a:br>
            <a:r>
              <a:rPr kumimoji="1" lang="ja-JP" altLang="en-US" sz="2400" dirty="0" smtClean="0"/>
              <a:t>論理推論のための</a:t>
            </a:r>
            <a:r>
              <a:rPr kumimoji="1" lang="ja-JP" altLang="en-US" sz="2800" dirty="0" smtClean="0"/>
              <a:t>ルール</a:t>
            </a:r>
            <a:r>
              <a:rPr kumimoji="1" lang="ja-JP" altLang="en-US" sz="2400" dirty="0" smtClean="0"/>
              <a:t>を記述して</a:t>
            </a:r>
            <a:r>
              <a:rPr kumimoji="1" lang="en-US" altLang="ja-JP" sz="2400" dirty="0" smtClean="0"/>
              <a:t/>
            </a:r>
            <a:br>
              <a:rPr kumimoji="1" lang="en-US" altLang="ja-JP" sz="2400" dirty="0" smtClean="0"/>
            </a:br>
            <a:r>
              <a:rPr kumimoji="1" lang="ja-JP" altLang="en-US" sz="2400" dirty="0" smtClean="0"/>
              <a:t>それぞれのタスクに適用</a:t>
            </a:r>
            <a:r>
              <a:rPr kumimoji="1" lang="en-US" altLang="ja-JP" sz="1600" dirty="0" smtClean="0"/>
              <a:t> [Armand+ 14</a:t>
            </a:r>
            <a:r>
              <a:rPr lang="en-US" altLang="ja-JP" sz="1600" dirty="0" smtClean="0"/>
              <a:t>, </a:t>
            </a:r>
            <a:r>
              <a:rPr kumimoji="1" lang="en-US" altLang="ja-JP" sz="1600" dirty="0" smtClean="0"/>
              <a:t>Mohammad+ 15, Zhao+ 15]</a:t>
            </a:r>
            <a:endParaRPr kumimoji="1" lang="en-US" altLang="ja-JP" dirty="0" smtClean="0"/>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6</a:t>
            </a:fld>
            <a:endParaRPr lang="ja-JP" altLang="en-US" dirty="0"/>
          </a:p>
        </p:txBody>
      </p:sp>
      <p:sp>
        <p:nvSpPr>
          <p:cNvPr id="6" name="タイトル 5"/>
          <p:cNvSpPr>
            <a:spLocks noGrp="1"/>
          </p:cNvSpPr>
          <p:nvPr>
            <p:ph type="title"/>
          </p:nvPr>
        </p:nvSpPr>
        <p:spPr/>
        <p:txBody>
          <a:bodyPr/>
          <a:lstStyle/>
          <a:p>
            <a:r>
              <a:rPr lang="ja-JP" altLang="en-US" dirty="0" smtClean="0"/>
              <a:t>物体同士の関係のモデルを含む先行研究</a:t>
            </a:r>
            <a:endParaRPr kumimoji="1" lang="ja-JP" altLang="en-US" dirty="0"/>
          </a:p>
        </p:txBody>
      </p:sp>
      <p:grpSp>
        <p:nvGrpSpPr>
          <p:cNvPr id="12" name="図形グループ 11"/>
          <p:cNvGrpSpPr/>
          <p:nvPr/>
        </p:nvGrpSpPr>
        <p:grpSpPr>
          <a:xfrm>
            <a:off x="312042" y="2437364"/>
            <a:ext cx="4178429" cy="3897196"/>
            <a:chOff x="312042" y="2437364"/>
            <a:chExt cx="4178429" cy="3897196"/>
          </a:xfrm>
          <a:solidFill>
            <a:srgbClr val="CDD8D7"/>
          </a:solidFill>
        </p:grpSpPr>
        <p:sp>
          <p:nvSpPr>
            <p:cNvPr id="10" name="正方形/長方形 9"/>
            <p:cNvSpPr/>
            <p:nvPr/>
          </p:nvSpPr>
          <p:spPr>
            <a:xfrm>
              <a:off x="312042" y="2437364"/>
              <a:ext cx="4178429" cy="3897196"/>
            </a:xfrm>
            <a:prstGeom prst="rect">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pic>
          <p:nvPicPr>
            <p:cNvPr id="7" name="図 6"/>
            <p:cNvPicPr>
              <a:picLocks noChangeAspect="1"/>
            </p:cNvPicPr>
            <p:nvPr/>
          </p:nvPicPr>
          <p:blipFill>
            <a:blip r:embed="rId3"/>
            <a:stretch>
              <a:fillRect/>
            </a:stretch>
          </p:blipFill>
          <p:spPr>
            <a:xfrm>
              <a:off x="586575" y="2577442"/>
              <a:ext cx="3531277" cy="2624296"/>
            </a:xfrm>
            <a:prstGeom prst="rect">
              <a:avLst/>
            </a:prstGeom>
            <a:grpFill/>
          </p:spPr>
        </p:pic>
        <p:sp>
          <p:nvSpPr>
            <p:cNvPr id="8" name="テキスト ボックス 7"/>
            <p:cNvSpPr txBox="1"/>
            <p:nvPr/>
          </p:nvSpPr>
          <p:spPr>
            <a:xfrm>
              <a:off x="321380" y="5267110"/>
              <a:ext cx="4141078" cy="1015663"/>
            </a:xfrm>
            <a:prstGeom prst="rect">
              <a:avLst/>
            </a:prstGeom>
            <a:grpFill/>
          </p:spPr>
          <p:txBody>
            <a:bodyPr wrap="none" rtlCol="0">
              <a:spAutoFit/>
            </a:bodyPr>
            <a:lstStyle/>
            <a:p>
              <a:pPr algn="ctr"/>
              <a:r>
                <a:rPr lang="ja-JP" altLang="en-US" sz="2000" dirty="0" smtClean="0"/>
                <a:t>歩行者</a:t>
              </a:r>
              <a:r>
                <a:rPr kumimoji="1" lang="en-US" altLang="ja-JP" sz="2000" dirty="0" smtClean="0">
                  <a:latin typeface="Georgia"/>
                  <a:cs typeface="Georgia"/>
                </a:rPr>
                <a:t>(p)</a:t>
              </a:r>
              <a:r>
                <a:rPr kumimoji="1" lang="en-US" altLang="ja-JP" sz="2000" dirty="0" smtClean="0"/>
                <a:t> ∧ </a:t>
              </a:r>
              <a:r>
                <a:rPr lang="ja-JP" altLang="en-US" sz="2000" dirty="0" smtClean="0"/>
                <a:t>車道</a:t>
              </a:r>
              <a:r>
                <a:rPr kumimoji="1" lang="en-US" altLang="ja-JP" sz="2000" dirty="0" smtClean="0">
                  <a:latin typeface="Georgia"/>
                  <a:cs typeface="Georgia"/>
                </a:rPr>
                <a:t>(r)</a:t>
              </a:r>
              <a:r>
                <a:rPr kumimoji="1" lang="en-US" altLang="ja-JP" sz="2000" dirty="0" smtClean="0"/>
                <a:t> ∧ </a:t>
              </a:r>
              <a:r>
                <a:rPr lang="ja-JP" altLang="en-US" sz="2000" dirty="0" smtClean="0"/>
                <a:t>車道</a:t>
              </a:r>
              <a:r>
                <a:rPr kumimoji="1" lang="ja-JP" altLang="en-US" sz="2000" dirty="0" smtClean="0"/>
                <a:t>上</a:t>
              </a:r>
              <a:r>
                <a:rPr kumimoji="1" lang="en-US" altLang="ja-JP" sz="2000" dirty="0" smtClean="0">
                  <a:latin typeface="Georgia"/>
                  <a:cs typeface="Georgia"/>
                </a:rPr>
                <a:t>(p, r)</a:t>
              </a:r>
            </a:p>
            <a:p>
              <a:pPr algn="ctr"/>
              <a:r>
                <a:rPr lang="en-US" altLang="ja-JP" sz="2000" dirty="0" smtClean="0"/>
                <a:t>⇓</a:t>
              </a:r>
            </a:p>
            <a:p>
              <a:pPr algn="ctr"/>
              <a:r>
                <a:rPr kumimoji="1" lang="ja-JP" altLang="en-US" sz="2000" dirty="0" smtClean="0"/>
                <a:t>高リスク</a:t>
              </a:r>
              <a:r>
                <a:rPr kumimoji="1" lang="en-US" altLang="ja-JP" sz="2000" dirty="0" smtClean="0">
                  <a:latin typeface="Georgia"/>
                  <a:cs typeface="Georgia"/>
                </a:rPr>
                <a:t>(p)</a:t>
              </a:r>
              <a:endParaRPr kumimoji="1" lang="ja-JP" altLang="en-US" sz="2000" dirty="0">
                <a:latin typeface="Georgia"/>
                <a:cs typeface="Georgia"/>
              </a:endParaRPr>
            </a:p>
          </p:txBody>
        </p:sp>
      </p:grpSp>
      <p:sp>
        <p:nvSpPr>
          <p:cNvPr id="9" name="テキスト ボックス 8"/>
          <p:cNvSpPr txBox="1"/>
          <p:nvPr/>
        </p:nvSpPr>
        <p:spPr>
          <a:xfrm>
            <a:off x="2493564" y="4893961"/>
            <a:ext cx="1624288" cy="307777"/>
          </a:xfrm>
          <a:prstGeom prst="rect">
            <a:avLst/>
          </a:prstGeom>
          <a:noFill/>
        </p:spPr>
        <p:txBody>
          <a:bodyPr wrap="none" rtlCol="0">
            <a:spAutoFit/>
          </a:bodyPr>
          <a:lstStyle/>
          <a:p>
            <a:r>
              <a:rPr kumimoji="1" lang="en-US" altLang="ja-JP" sz="1400" dirty="0" smtClean="0">
                <a:solidFill>
                  <a:srgbClr val="FFFFFF"/>
                </a:solidFill>
              </a:rPr>
              <a:t>[Mohammad+ 15]</a:t>
            </a:r>
            <a:endParaRPr kumimoji="1" lang="ja-JP" altLang="en-US" sz="1400" dirty="0">
              <a:solidFill>
                <a:srgbClr val="FFFFFF"/>
              </a:solidFill>
            </a:endParaRPr>
          </a:p>
        </p:txBody>
      </p:sp>
      <p:sp>
        <p:nvSpPr>
          <p:cNvPr id="11" name="テキスト ボックス 10"/>
          <p:cNvSpPr txBox="1"/>
          <p:nvPr/>
        </p:nvSpPr>
        <p:spPr>
          <a:xfrm>
            <a:off x="4668830" y="3171189"/>
            <a:ext cx="4406776" cy="2246769"/>
          </a:xfrm>
          <a:prstGeom prst="rect">
            <a:avLst/>
          </a:prstGeom>
          <a:noFill/>
        </p:spPr>
        <p:txBody>
          <a:bodyPr wrap="square" rtlCol="0">
            <a:spAutoFit/>
          </a:bodyPr>
          <a:lstStyle/>
          <a:p>
            <a:pPr marL="285750" indent="-285750">
              <a:spcBef>
                <a:spcPts val="1200"/>
              </a:spcBef>
              <a:buFont typeface="Wingdings" charset="2"/>
              <a:buChar char="ü"/>
            </a:pPr>
            <a:r>
              <a:rPr kumimoji="1" lang="en-US" altLang="ja-JP" sz="2400" dirty="0" smtClean="0"/>
              <a:t> </a:t>
            </a:r>
            <a:r>
              <a:rPr kumimoji="1" lang="ja-JP" altLang="en-US" sz="2400" dirty="0" smtClean="0"/>
              <a:t>説明的</a:t>
            </a:r>
            <a:r>
              <a:rPr lang="ja-JP" altLang="en-US" sz="2400" dirty="0" smtClean="0"/>
              <a:t>：</a:t>
            </a:r>
            <a:r>
              <a:rPr kumimoji="1" lang="ja-JP" altLang="en-US" sz="2400" dirty="0" smtClean="0"/>
              <a:t>ホワイトボックス</a:t>
            </a:r>
            <a:endParaRPr kumimoji="1" lang="en-US" altLang="ja-JP" sz="2400" dirty="0" smtClean="0"/>
          </a:p>
          <a:p>
            <a:pPr marL="285750" indent="-285750">
              <a:spcBef>
                <a:spcPts val="1200"/>
              </a:spcBef>
              <a:buFont typeface="Lucida Grande"/>
              <a:buChar char="✗"/>
            </a:pPr>
            <a:r>
              <a:rPr lang="en-US" altLang="ja-JP" sz="2400" dirty="0"/>
              <a:t>TTC </a:t>
            </a:r>
            <a:r>
              <a:rPr lang="ja-JP" altLang="en-US" sz="2400" dirty="0"/>
              <a:t>を含む精緻な</a:t>
            </a:r>
            <a:r>
              <a:rPr lang="en-US" altLang="ja-JP" sz="2400" dirty="0"/>
              <a:t/>
            </a:r>
            <a:br>
              <a:rPr lang="en-US" altLang="ja-JP" sz="2400" dirty="0"/>
            </a:br>
            <a:r>
              <a:rPr lang="ja-JP" altLang="en-US" sz="2400" dirty="0"/>
              <a:t>危険予測が</a:t>
            </a:r>
            <a:r>
              <a:rPr lang="ja-JP" altLang="en-US" sz="2400" dirty="0" smtClean="0"/>
              <a:t>苦手</a:t>
            </a:r>
          </a:p>
          <a:p>
            <a:pPr marL="285750" indent="-285750">
              <a:spcBef>
                <a:spcPts val="1200"/>
              </a:spcBef>
              <a:buFont typeface="Lucida Grande"/>
              <a:buChar char="✗"/>
            </a:pPr>
            <a:r>
              <a:rPr lang="ja-JP" altLang="en-US" sz="2400" dirty="0" smtClean="0"/>
              <a:t>観測の不確実性への対応が</a:t>
            </a:r>
            <a:r>
              <a:rPr lang="en-US" altLang="ja-JP" sz="2400" dirty="0" smtClean="0"/>
              <a:t/>
            </a:r>
            <a:br>
              <a:rPr lang="en-US" altLang="ja-JP" sz="2400" dirty="0" smtClean="0"/>
            </a:br>
            <a:r>
              <a:rPr lang="ja-JP" altLang="en-US" sz="2400" dirty="0" smtClean="0"/>
              <a:t>できない</a:t>
            </a:r>
            <a:endParaRPr lang="en-US" altLang="ja-JP" sz="2400" dirty="0" smtClean="0"/>
          </a:p>
        </p:txBody>
      </p:sp>
    </p:spTree>
    <p:extLst>
      <p:ext uri="{BB962C8B-B14F-4D97-AF65-F5344CB8AC3E}">
        <p14:creationId xmlns:p14="http://schemas.microsoft.com/office/powerpoint/2010/main" val="19597295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7</a:t>
            </a:fld>
            <a:endParaRPr lang="ja-JP" altLang="en-US" dirty="0"/>
          </a:p>
        </p:txBody>
      </p:sp>
      <p:sp>
        <p:nvSpPr>
          <p:cNvPr id="6" name="タイトル 5"/>
          <p:cNvSpPr>
            <a:spLocks noGrp="1"/>
          </p:cNvSpPr>
          <p:nvPr>
            <p:ph type="title"/>
          </p:nvPr>
        </p:nvSpPr>
        <p:spPr/>
        <p:txBody>
          <a:bodyPr/>
          <a:lstStyle/>
          <a:p>
            <a:r>
              <a:rPr lang="ja-JP" altLang="en-US" dirty="0" smtClean="0"/>
              <a:t>アイデア</a:t>
            </a:r>
            <a:r>
              <a:rPr lang="en-US" altLang="ja-JP" dirty="0"/>
              <a:t> </a:t>
            </a:r>
            <a:r>
              <a:rPr lang="en-US" altLang="ja-JP" dirty="0" smtClean="0"/>
              <a:t>| </a:t>
            </a:r>
            <a:r>
              <a:rPr lang="ja-JP" altLang="en-US" sz="2400" dirty="0" smtClean="0"/>
              <a:t>定性推論と定量推論を組み合わせる</a:t>
            </a:r>
            <a:endParaRPr kumimoji="1" lang="ja-JP" altLang="en-US" sz="2800" dirty="0"/>
          </a:p>
        </p:txBody>
      </p:sp>
      <p:graphicFrame>
        <p:nvGraphicFramePr>
          <p:cNvPr id="8" name="表 7"/>
          <p:cNvGraphicFramePr>
            <a:graphicFrameLocks noGrp="1"/>
          </p:cNvGraphicFramePr>
          <p:nvPr>
            <p:extLst>
              <p:ext uri="{D42A27DB-BD31-4B8C-83A1-F6EECF244321}">
                <p14:modId xmlns:p14="http://schemas.microsoft.com/office/powerpoint/2010/main" val="2231140932"/>
              </p:ext>
            </p:extLst>
          </p:nvPr>
        </p:nvGraphicFramePr>
        <p:xfrm>
          <a:off x="457199" y="1232545"/>
          <a:ext cx="8229600" cy="3291840"/>
        </p:xfrm>
        <a:graphic>
          <a:graphicData uri="http://schemas.openxmlformats.org/drawingml/2006/table">
            <a:tbl>
              <a:tblPr firstRow="1" bandRow="1">
                <a:tableStyleId>{5C22544A-7EE6-4342-B048-85BDC9FD1C3A}</a:tableStyleId>
              </a:tblPr>
              <a:tblGrid>
                <a:gridCol w="2278764"/>
                <a:gridCol w="2941394"/>
                <a:gridCol w="3009442"/>
              </a:tblGrid>
              <a:tr h="370840">
                <a:tc>
                  <a:txBody>
                    <a:bodyPr/>
                    <a:lstStyle/>
                    <a:p>
                      <a:pPr>
                        <a:spcBef>
                          <a:spcPts val="0"/>
                        </a:spcBef>
                        <a:spcAft>
                          <a:spcPts val="600"/>
                        </a:spcAft>
                      </a:pPr>
                      <a:r>
                        <a:rPr kumimoji="1" lang="ja-JP" altLang="en-US" sz="2400" b="0" dirty="0" smtClean="0"/>
                        <a:t>アプローチ</a:t>
                      </a:r>
                      <a:endParaRPr kumimoji="1" lang="ja-JP" altLang="en-US" sz="2400" b="0" dirty="0"/>
                    </a:p>
                  </a:txBody>
                  <a:tcPr/>
                </a:tc>
                <a:tc>
                  <a:txBody>
                    <a:bodyPr/>
                    <a:lstStyle/>
                    <a:p>
                      <a:pPr>
                        <a:spcBef>
                          <a:spcPts val="0"/>
                        </a:spcBef>
                        <a:spcAft>
                          <a:spcPts val="600"/>
                        </a:spcAft>
                      </a:pPr>
                      <a:r>
                        <a:rPr kumimoji="1" lang="ja-JP" altLang="en-US" sz="2400" b="0" dirty="0" smtClean="0"/>
                        <a:t>利点</a:t>
                      </a:r>
                      <a:endParaRPr kumimoji="1" lang="ja-JP" altLang="en-US" sz="2400" b="0" dirty="0"/>
                    </a:p>
                  </a:txBody>
                  <a:tcPr/>
                </a:tc>
                <a:tc>
                  <a:txBody>
                    <a:bodyPr/>
                    <a:lstStyle/>
                    <a:p>
                      <a:pPr>
                        <a:spcBef>
                          <a:spcPts val="0"/>
                        </a:spcBef>
                        <a:spcAft>
                          <a:spcPts val="600"/>
                        </a:spcAft>
                      </a:pPr>
                      <a:r>
                        <a:rPr kumimoji="1" lang="ja-JP" altLang="en-US" sz="2400" b="0" dirty="0" smtClean="0"/>
                        <a:t>欠点</a:t>
                      </a:r>
                      <a:endParaRPr kumimoji="1" lang="ja-JP" altLang="en-US" sz="2400" b="0" dirty="0"/>
                    </a:p>
                  </a:txBody>
                  <a:tcPr/>
                </a:tc>
              </a:tr>
              <a:tr h="370840">
                <a:tc>
                  <a:txBody>
                    <a:bodyPr/>
                    <a:lstStyle/>
                    <a:p>
                      <a:pPr>
                        <a:spcBef>
                          <a:spcPts val="0"/>
                        </a:spcBef>
                        <a:spcAft>
                          <a:spcPts val="600"/>
                        </a:spcAft>
                      </a:pPr>
                      <a:r>
                        <a:rPr kumimoji="1" lang="ja-JP" altLang="en-US" sz="2400" dirty="0" smtClean="0"/>
                        <a:t>軌道計算</a:t>
                      </a:r>
                      <a:r>
                        <a:rPr kumimoji="1" lang="en-US" altLang="ja-JP" sz="2400" dirty="0" smtClean="0"/>
                        <a:t/>
                      </a:r>
                      <a:br>
                        <a:rPr kumimoji="1" lang="en-US" altLang="ja-JP" sz="2400" dirty="0" smtClean="0"/>
                      </a:br>
                      <a:r>
                        <a:rPr kumimoji="1" lang="ja-JP" altLang="en-US" sz="2400" dirty="0" smtClean="0"/>
                        <a:t>（定量推論）</a:t>
                      </a:r>
                      <a:endParaRPr kumimoji="1" lang="ja-JP" altLang="en-US" sz="2400" dirty="0"/>
                    </a:p>
                  </a:txBody>
                  <a:tcPr/>
                </a:tc>
                <a:tc>
                  <a:txBody>
                    <a:bodyPr/>
                    <a:lstStyle/>
                    <a:p>
                      <a:pPr marL="285750" indent="-285750">
                        <a:spcBef>
                          <a:spcPts val="0"/>
                        </a:spcBef>
                        <a:spcAft>
                          <a:spcPts val="600"/>
                        </a:spcAft>
                        <a:buFont typeface="Arial"/>
                        <a:buChar char="•"/>
                      </a:pPr>
                      <a:r>
                        <a:rPr kumimoji="1" lang="ja-JP" altLang="en-US" sz="2400" dirty="0" smtClean="0"/>
                        <a:t>精緻な危険予測</a:t>
                      </a:r>
                      <a:endParaRPr kumimoji="1" lang="ja-JP" altLang="en-US" sz="2400" dirty="0"/>
                    </a:p>
                  </a:txBody>
                  <a:tcPr>
                    <a:solidFill>
                      <a:srgbClr val="FED3CD"/>
                    </a:solidFill>
                  </a:tcPr>
                </a:tc>
                <a:tc>
                  <a:txBody>
                    <a:bodyPr/>
                    <a:lstStyle/>
                    <a:p>
                      <a:pPr marL="285750" marR="0" indent="-285750" algn="l" defTabSz="457200" rtl="0" eaLnBrk="1" fontAlgn="auto" latinLnBrk="0" hangingPunct="1">
                        <a:lnSpc>
                          <a:spcPct val="100000"/>
                        </a:lnSpc>
                        <a:spcBef>
                          <a:spcPts val="0"/>
                        </a:spcBef>
                        <a:spcAft>
                          <a:spcPts val="600"/>
                        </a:spcAft>
                        <a:buClrTx/>
                        <a:buSzTx/>
                        <a:buFont typeface="Arial"/>
                        <a:buChar char="•"/>
                        <a:tabLst/>
                        <a:defRPr/>
                      </a:pPr>
                      <a:r>
                        <a:rPr kumimoji="1" lang="ja-JP" altLang="en-US" sz="2400" dirty="0" smtClean="0"/>
                        <a:t>物体同士の関係を捉えるのが難しい</a:t>
                      </a:r>
                      <a:endParaRPr kumimoji="1" lang="en-US" altLang="ja-JP" sz="2400" dirty="0" smtClean="0"/>
                    </a:p>
                    <a:p>
                      <a:pPr marL="285750" indent="-285750">
                        <a:spcBef>
                          <a:spcPts val="0"/>
                        </a:spcBef>
                        <a:spcAft>
                          <a:spcPts val="600"/>
                        </a:spcAft>
                        <a:buFont typeface="Arial"/>
                        <a:buChar char="•"/>
                      </a:pPr>
                      <a:r>
                        <a:rPr kumimoji="1" lang="ja-JP" altLang="en-US" sz="2400" dirty="0" smtClean="0"/>
                        <a:t>説明的でない</a:t>
                      </a:r>
                      <a:r>
                        <a:rPr kumimoji="1" lang="en-US" altLang="ja-JP" sz="2400" dirty="0" smtClean="0"/>
                        <a:t/>
                      </a:r>
                      <a:br>
                        <a:rPr kumimoji="1" lang="en-US" altLang="ja-JP" sz="2400" dirty="0" smtClean="0"/>
                      </a:br>
                      <a:r>
                        <a:rPr kumimoji="1" lang="ja-JP" altLang="en-US" sz="2000" dirty="0" smtClean="0"/>
                        <a:t>（論理推論と比べて）</a:t>
                      </a:r>
                      <a:endParaRPr kumimoji="1" lang="en-US" altLang="ja-JP" sz="2000" dirty="0" smtClean="0"/>
                    </a:p>
                  </a:txBody>
                  <a:tcPr/>
                </a:tc>
              </a:tr>
              <a:tr h="370840">
                <a:tc>
                  <a:txBody>
                    <a:bodyPr/>
                    <a:lstStyle/>
                    <a:p>
                      <a:pPr>
                        <a:spcBef>
                          <a:spcPts val="0"/>
                        </a:spcBef>
                        <a:spcAft>
                          <a:spcPts val="600"/>
                        </a:spcAft>
                      </a:pPr>
                      <a:r>
                        <a:rPr kumimoji="1" lang="ja-JP" altLang="en-US" sz="2400" dirty="0" smtClean="0"/>
                        <a:t>論理推論</a:t>
                      </a:r>
                      <a:r>
                        <a:rPr kumimoji="1" lang="en-US" altLang="ja-JP" sz="2400" dirty="0" smtClean="0"/>
                        <a:t/>
                      </a:r>
                      <a:br>
                        <a:rPr kumimoji="1" lang="en-US" altLang="ja-JP" sz="2400" dirty="0" smtClean="0"/>
                      </a:br>
                      <a:r>
                        <a:rPr kumimoji="1" lang="ja-JP" altLang="en-US" sz="2400" dirty="0" smtClean="0"/>
                        <a:t>（定性推論）</a:t>
                      </a:r>
                      <a:endParaRPr kumimoji="1" lang="ja-JP" altLang="en-US" sz="2400" dirty="0"/>
                    </a:p>
                  </a:txBody>
                  <a:tcPr/>
                </a:tc>
                <a:tc>
                  <a:txBody>
                    <a:bodyPr/>
                    <a:lstStyle/>
                    <a:p>
                      <a:pPr marL="285750" indent="-285750">
                        <a:spcBef>
                          <a:spcPts val="0"/>
                        </a:spcBef>
                        <a:spcAft>
                          <a:spcPts val="600"/>
                        </a:spcAft>
                        <a:buFont typeface="Arial"/>
                        <a:buChar char="•"/>
                      </a:pPr>
                      <a:r>
                        <a:rPr kumimoji="1" lang="ja-JP" altLang="en-US" sz="2400" dirty="0" smtClean="0"/>
                        <a:t>物体同士の関係を捉える</a:t>
                      </a:r>
                      <a:endParaRPr kumimoji="1" lang="en-US" altLang="ja-JP" sz="2400" dirty="0" smtClean="0"/>
                    </a:p>
                    <a:p>
                      <a:pPr marL="285750" indent="-285750">
                        <a:spcBef>
                          <a:spcPts val="0"/>
                        </a:spcBef>
                        <a:spcAft>
                          <a:spcPts val="600"/>
                        </a:spcAft>
                        <a:buFont typeface="Arial"/>
                        <a:buChar char="•"/>
                      </a:pPr>
                      <a:r>
                        <a:rPr kumimoji="1" lang="ja-JP" altLang="en-US" sz="2400" dirty="0" smtClean="0"/>
                        <a:t>説明的</a:t>
                      </a:r>
                      <a:endParaRPr kumimoji="1" lang="ja-JP" altLang="en-US" sz="2400" dirty="0"/>
                    </a:p>
                  </a:txBody>
                  <a:tcPr>
                    <a:solidFill>
                      <a:srgbClr val="FED3CD"/>
                    </a:solidFill>
                  </a:tcPr>
                </a:tc>
                <a:tc>
                  <a:txBody>
                    <a:bodyPr/>
                    <a:lstStyle/>
                    <a:p>
                      <a:pPr marL="285750" indent="-285750">
                        <a:spcBef>
                          <a:spcPts val="0"/>
                        </a:spcBef>
                        <a:spcAft>
                          <a:spcPts val="600"/>
                        </a:spcAft>
                        <a:buFont typeface="Arial"/>
                        <a:buChar char="•"/>
                      </a:pPr>
                      <a:r>
                        <a:rPr kumimoji="1" lang="ja-JP" altLang="en-US" sz="2400" dirty="0" smtClean="0"/>
                        <a:t>精緻でない</a:t>
                      </a:r>
                      <a:endParaRPr kumimoji="1" lang="en-US" altLang="ja-JP" sz="2400" dirty="0" smtClean="0"/>
                    </a:p>
                    <a:p>
                      <a:pPr marL="285750" indent="-285750">
                        <a:spcBef>
                          <a:spcPts val="0"/>
                        </a:spcBef>
                        <a:spcAft>
                          <a:spcPts val="600"/>
                        </a:spcAft>
                        <a:buFont typeface="Arial"/>
                        <a:buChar char="•"/>
                      </a:pPr>
                      <a:r>
                        <a:rPr kumimoji="1" lang="ja-JP" altLang="en-US" sz="2400" u="sng" dirty="0" smtClean="0">
                          <a:solidFill>
                            <a:schemeClr val="accent1"/>
                          </a:solidFill>
                        </a:rPr>
                        <a:t>観測の不確実性</a:t>
                      </a:r>
                      <a:r>
                        <a:rPr kumimoji="1" lang="en-US" altLang="ja-JP" sz="2400" u="sng" dirty="0" smtClean="0">
                          <a:solidFill>
                            <a:schemeClr val="accent1"/>
                          </a:solidFill>
                        </a:rPr>
                        <a:t/>
                      </a:r>
                      <a:br>
                        <a:rPr kumimoji="1" lang="en-US" altLang="ja-JP" sz="2400" u="sng" dirty="0" smtClean="0">
                          <a:solidFill>
                            <a:schemeClr val="accent1"/>
                          </a:solidFill>
                        </a:rPr>
                      </a:br>
                      <a:r>
                        <a:rPr kumimoji="1" lang="ja-JP" altLang="en-US" sz="2400" u="sng" dirty="0" smtClean="0">
                          <a:solidFill>
                            <a:schemeClr val="accent1"/>
                          </a:solidFill>
                        </a:rPr>
                        <a:t>への対応不可</a:t>
                      </a:r>
                      <a:endParaRPr kumimoji="1" lang="ja-JP" altLang="en-US" sz="2400" u="sng" dirty="0">
                        <a:solidFill>
                          <a:schemeClr val="accent1"/>
                        </a:solidFill>
                      </a:endParaRPr>
                    </a:p>
                  </a:txBody>
                  <a:tcPr/>
                </a:tc>
              </a:tr>
            </a:tbl>
          </a:graphicData>
        </a:graphic>
      </p:graphicFrame>
      <p:sp>
        <p:nvSpPr>
          <p:cNvPr id="9" name="二等辺三角形 8"/>
          <p:cNvSpPr/>
          <p:nvPr/>
        </p:nvSpPr>
        <p:spPr>
          <a:xfrm rot="10800000">
            <a:off x="3874211" y="4745819"/>
            <a:ext cx="657875" cy="338046"/>
          </a:xfrm>
          <a:prstGeom prst="triangle">
            <a:avLst/>
          </a:prstGeom>
          <a:solidFill>
            <a:srgbClr val="FED3CD"/>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11" name="テキスト ボックス 10"/>
          <p:cNvSpPr txBox="1"/>
          <p:nvPr/>
        </p:nvSpPr>
        <p:spPr>
          <a:xfrm>
            <a:off x="1793027" y="5260889"/>
            <a:ext cx="4852610" cy="954107"/>
          </a:xfrm>
          <a:prstGeom prst="rect">
            <a:avLst/>
          </a:prstGeom>
          <a:solidFill>
            <a:schemeClr val="accent2">
              <a:lumMod val="20000"/>
              <a:lumOff val="80000"/>
            </a:schemeClr>
          </a:solidFill>
        </p:spPr>
        <p:txBody>
          <a:bodyPr wrap="none" rtlCol="0">
            <a:spAutoFit/>
          </a:bodyPr>
          <a:lstStyle/>
          <a:p>
            <a:pPr algn="ctr"/>
            <a:r>
              <a:rPr lang="ja-JP" altLang="en-US" sz="2800" dirty="0" smtClean="0"/>
              <a:t>二つ</a:t>
            </a:r>
            <a:r>
              <a:rPr kumimoji="1" lang="ja-JP" altLang="en-US" sz="2800" dirty="0" smtClean="0"/>
              <a:t>のアプローチを統合して</a:t>
            </a:r>
            <a:r>
              <a:rPr kumimoji="1" lang="en-US" altLang="ja-JP" sz="2800" dirty="0" smtClean="0"/>
              <a:t/>
            </a:r>
            <a:br>
              <a:rPr kumimoji="1" lang="en-US" altLang="ja-JP" sz="2800" dirty="0" smtClean="0"/>
            </a:br>
            <a:r>
              <a:rPr kumimoji="1" lang="ja-JP" altLang="en-US" sz="2800" dirty="0" smtClean="0"/>
              <a:t>それぞれの利点を</a:t>
            </a:r>
            <a:r>
              <a:rPr lang="ja-JP" altLang="en-US" sz="2800" dirty="0" smtClean="0"/>
              <a:t>活かす</a:t>
            </a:r>
            <a:endParaRPr lang="en-US" altLang="ja-JP" sz="2800" dirty="0" smtClean="0"/>
          </a:p>
        </p:txBody>
      </p:sp>
      <p:grpSp>
        <p:nvGrpSpPr>
          <p:cNvPr id="12" name="図形グループ 11"/>
          <p:cNvGrpSpPr/>
          <p:nvPr/>
        </p:nvGrpSpPr>
        <p:grpSpPr>
          <a:xfrm>
            <a:off x="6452370" y="4752098"/>
            <a:ext cx="2481900" cy="962085"/>
            <a:chOff x="6204900" y="4696537"/>
            <a:chExt cx="2481900" cy="962085"/>
          </a:xfrm>
          <a:solidFill>
            <a:schemeClr val="accent1"/>
          </a:solidFill>
        </p:grpSpPr>
        <p:sp>
          <p:nvSpPr>
            <p:cNvPr id="7" name="円形吹き出し 6"/>
            <p:cNvSpPr/>
            <p:nvPr/>
          </p:nvSpPr>
          <p:spPr>
            <a:xfrm>
              <a:off x="6204900" y="4696537"/>
              <a:ext cx="2481900" cy="962085"/>
            </a:xfrm>
            <a:prstGeom prst="wedgeEllipseCallout">
              <a:avLst>
                <a:gd name="adj1" fmla="val -15532"/>
                <a:gd name="adj2" fmla="val -74192"/>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solidFill>
                  <a:schemeClr val="bg1"/>
                </a:solidFill>
              </a:endParaRPr>
            </a:p>
          </p:txBody>
        </p:sp>
        <p:sp>
          <p:nvSpPr>
            <p:cNvPr id="10" name="テキスト ボックス 9"/>
            <p:cNvSpPr txBox="1"/>
            <p:nvPr/>
          </p:nvSpPr>
          <p:spPr>
            <a:xfrm>
              <a:off x="6383345" y="4928648"/>
              <a:ext cx="2108269" cy="461665"/>
            </a:xfrm>
            <a:prstGeom prst="rect">
              <a:avLst/>
            </a:prstGeom>
            <a:grpFill/>
          </p:spPr>
          <p:txBody>
            <a:bodyPr wrap="none" rtlCol="0">
              <a:spAutoFit/>
            </a:bodyPr>
            <a:lstStyle/>
            <a:p>
              <a:pPr>
                <a:spcBef>
                  <a:spcPts val="600"/>
                </a:spcBef>
              </a:pPr>
              <a:r>
                <a:rPr kumimoji="1" lang="ja-JP" altLang="en-US" sz="2400" dirty="0" smtClean="0">
                  <a:solidFill>
                    <a:schemeClr val="bg1"/>
                  </a:solidFill>
                </a:rPr>
                <a:t>仮説推論</a:t>
              </a:r>
              <a:r>
                <a:rPr kumimoji="1" lang="ja-JP" altLang="en-US" dirty="0" smtClean="0">
                  <a:solidFill>
                    <a:schemeClr val="bg1"/>
                  </a:solidFill>
                </a:rPr>
                <a:t>を応用</a:t>
              </a:r>
            </a:p>
          </p:txBody>
        </p:sp>
      </p:grpSp>
    </p:spTree>
    <p:extLst>
      <p:ext uri="{BB962C8B-B14F-4D97-AF65-F5344CB8AC3E}">
        <p14:creationId xmlns:p14="http://schemas.microsoft.com/office/powerpoint/2010/main" val="97274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smtClean="0"/>
              <a:t>枠組み</a:t>
            </a:r>
            <a:endParaRPr kumimoji="1" lang="ja-JP" altLang="en-US" dirty="0"/>
          </a:p>
        </p:txBody>
      </p:sp>
      <p:sp>
        <p:nvSpPr>
          <p:cNvPr id="8" name="テキスト プレースホルダー 7"/>
          <p:cNvSpPr>
            <a:spLocks noGrp="1"/>
          </p:cNvSpPr>
          <p:nvPr>
            <p:ph type="body" idx="1"/>
          </p:nvPr>
        </p:nvSpPr>
        <p:spPr/>
        <p:txBody>
          <a:bodyPr/>
          <a:lstStyle/>
          <a:p>
            <a:endParaRPr kumimoji="1" lang="ja-JP" altLang="en-US"/>
          </a:p>
        </p:txBody>
      </p:sp>
      <p:sp>
        <p:nvSpPr>
          <p:cNvPr id="3" name="日付プレースホルダー 2"/>
          <p:cNvSpPr>
            <a:spLocks noGrp="1"/>
          </p:cNvSpPr>
          <p:nvPr>
            <p:ph type="dt" sz="half" idx="2"/>
          </p:nvPr>
        </p:nvSpPr>
        <p:spPr/>
        <p:txBody>
          <a:bodyPr/>
          <a:lstStyle/>
          <a:p>
            <a:r>
              <a:rPr lang="en-US" altLang="ja-JP" smtClean="0"/>
              <a:t>16/06/09</a:t>
            </a:r>
            <a:endParaRPr lang="ja-JP" altLang="en-US" dirty="0"/>
          </a:p>
        </p:txBody>
      </p:sp>
      <p:sp>
        <p:nvSpPr>
          <p:cNvPr id="4" name="フッター プレースホルダー 3"/>
          <p:cNvSpPr>
            <a:spLocks noGrp="1"/>
          </p:cNvSpPr>
          <p:nvPr>
            <p:ph type="ftr" sz="quarter" idx="3"/>
          </p:nvPr>
        </p:nvSpPr>
        <p:spPr/>
        <p:txBody>
          <a:bodyPr/>
          <a:lstStyle/>
          <a:p>
            <a:r>
              <a:rPr lang="nb-NO" altLang="ja-JP" smtClean="0"/>
              <a:t>JSAI 2016</a:t>
            </a:r>
            <a:endParaRPr lang="ja-JP" altLang="en-US" dirty="0"/>
          </a:p>
        </p:txBody>
      </p:sp>
      <p:sp>
        <p:nvSpPr>
          <p:cNvPr id="5" name="スライド番号プレースホルダー 4"/>
          <p:cNvSpPr>
            <a:spLocks noGrp="1"/>
          </p:cNvSpPr>
          <p:nvPr>
            <p:ph type="sldNum" sz="quarter" idx="4"/>
          </p:nvPr>
        </p:nvSpPr>
        <p:spPr/>
        <p:txBody>
          <a:bodyPr/>
          <a:lstStyle/>
          <a:p>
            <a:fld id="{98200A20-3F20-C14E-8047-67803A4214AF}" type="slidenum">
              <a:rPr lang="ja-JP" altLang="en-US" smtClean="0"/>
              <a:pPr/>
              <a:t>8</a:t>
            </a:fld>
            <a:endParaRPr lang="ja-JP" altLang="en-US" dirty="0"/>
          </a:p>
        </p:txBody>
      </p:sp>
    </p:spTree>
    <p:extLst>
      <p:ext uri="{BB962C8B-B14F-4D97-AF65-F5344CB8AC3E}">
        <p14:creationId xmlns:p14="http://schemas.microsoft.com/office/powerpoint/2010/main" val="37079933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2"/>
          </p:nvPr>
        </p:nvSpPr>
        <p:spPr/>
        <p:txBody>
          <a:bodyPr/>
          <a:lstStyle/>
          <a:p>
            <a:r>
              <a:rPr lang="en-US" altLang="ja-JP" smtClean="0"/>
              <a:t>16/06/09</a:t>
            </a:r>
            <a:endParaRPr lang="ja-JP" altLang="en-US" dirty="0"/>
          </a:p>
        </p:txBody>
      </p:sp>
      <p:sp>
        <p:nvSpPr>
          <p:cNvPr id="5" name="フッター プレースホルダー 4"/>
          <p:cNvSpPr>
            <a:spLocks noGrp="1"/>
          </p:cNvSpPr>
          <p:nvPr>
            <p:ph type="ftr" sz="quarter" idx="3"/>
          </p:nvPr>
        </p:nvSpPr>
        <p:spPr/>
        <p:txBody>
          <a:bodyPr/>
          <a:lstStyle/>
          <a:p>
            <a:r>
              <a:rPr lang="nb-NO" altLang="ja-JP" smtClean="0"/>
              <a:t>JSAI 2016</a:t>
            </a:r>
            <a:endParaRPr lang="ja-JP" altLang="en-US" dirty="0"/>
          </a:p>
        </p:txBody>
      </p:sp>
      <p:sp>
        <p:nvSpPr>
          <p:cNvPr id="6" name="スライド番号プレースホルダー 5"/>
          <p:cNvSpPr>
            <a:spLocks noGrp="1"/>
          </p:cNvSpPr>
          <p:nvPr>
            <p:ph type="sldNum" sz="quarter" idx="4"/>
          </p:nvPr>
        </p:nvSpPr>
        <p:spPr/>
        <p:txBody>
          <a:bodyPr/>
          <a:lstStyle/>
          <a:p>
            <a:fld id="{98200A20-3F20-C14E-8047-67803A4214AF}" type="slidenum">
              <a:rPr lang="ja-JP" altLang="en-US" smtClean="0"/>
              <a:pPr/>
              <a:t>9</a:t>
            </a:fld>
            <a:endParaRPr lang="ja-JP" altLang="en-US" dirty="0"/>
          </a:p>
        </p:txBody>
      </p:sp>
      <p:sp>
        <p:nvSpPr>
          <p:cNvPr id="7" name="タイトル 6"/>
          <p:cNvSpPr>
            <a:spLocks noGrp="1"/>
          </p:cNvSpPr>
          <p:nvPr>
            <p:ph type="title"/>
          </p:nvPr>
        </p:nvSpPr>
        <p:spPr/>
        <p:txBody>
          <a:bodyPr/>
          <a:lstStyle/>
          <a:p>
            <a:r>
              <a:rPr kumimoji="1" lang="ja-JP" altLang="en-US" dirty="0" smtClean="0"/>
              <a:t>危険予測問題の定義</a:t>
            </a:r>
            <a:endParaRPr kumimoji="1" lang="ja-JP" altLang="en-US" dirty="0"/>
          </a:p>
        </p:txBody>
      </p:sp>
      <p:grpSp>
        <p:nvGrpSpPr>
          <p:cNvPr id="15" name="図形グループ 14"/>
          <p:cNvGrpSpPr/>
          <p:nvPr/>
        </p:nvGrpSpPr>
        <p:grpSpPr>
          <a:xfrm>
            <a:off x="5406824" y="1153389"/>
            <a:ext cx="3354948" cy="2590441"/>
            <a:chOff x="5406824" y="1153389"/>
            <a:chExt cx="3354948" cy="2590441"/>
          </a:xfrm>
        </p:grpSpPr>
        <p:grpSp>
          <p:nvGrpSpPr>
            <p:cNvPr id="13" name="図形グループ 12"/>
            <p:cNvGrpSpPr/>
            <p:nvPr/>
          </p:nvGrpSpPr>
          <p:grpSpPr>
            <a:xfrm>
              <a:off x="5406824" y="1153389"/>
              <a:ext cx="3354948" cy="2590441"/>
              <a:chOff x="5406824" y="1153389"/>
              <a:chExt cx="3354948" cy="2590441"/>
            </a:xfrm>
          </p:grpSpPr>
          <p:pic>
            <p:nvPicPr>
              <p:cNvPr id="9" name="図 8"/>
              <p:cNvPicPr>
                <a:picLocks noChangeAspect="1"/>
              </p:cNvPicPr>
              <p:nvPr/>
            </p:nvPicPr>
            <p:blipFill rotWithShape="1">
              <a:blip r:embed="rId3"/>
              <a:srcRect l="6929" t="15440" r="21942" b="37390"/>
              <a:stretch/>
            </p:blipFill>
            <p:spPr>
              <a:xfrm>
                <a:off x="5423341" y="1164338"/>
                <a:ext cx="3327483" cy="1869040"/>
              </a:xfrm>
              <a:prstGeom prst="rect">
                <a:avLst/>
              </a:prstGeom>
            </p:spPr>
            <p:style>
              <a:lnRef idx="2">
                <a:schemeClr val="dk1"/>
              </a:lnRef>
              <a:fillRef idx="1">
                <a:schemeClr val="lt1"/>
              </a:fillRef>
              <a:effectRef idx="0">
                <a:schemeClr val="dk1"/>
              </a:effectRef>
              <a:fontRef idx="minor">
                <a:schemeClr val="dk1"/>
              </a:fontRef>
            </p:style>
          </p:pic>
          <p:sp>
            <p:nvSpPr>
              <p:cNvPr id="10" name="テキスト ボックス 9"/>
              <p:cNvSpPr txBox="1"/>
              <p:nvPr/>
            </p:nvSpPr>
            <p:spPr>
              <a:xfrm>
                <a:off x="5406824" y="2728167"/>
                <a:ext cx="3354948"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000" dirty="0" smtClean="0"/>
                  <a:t>論理式</a:t>
                </a:r>
                <a:r>
                  <a:rPr lang="ja-JP" altLang="en-US" sz="2000" dirty="0" smtClean="0"/>
                  <a:t>：</a:t>
                </a:r>
                <a:endParaRPr kumimoji="1" lang="en-US" altLang="ja-JP" sz="2000" dirty="0" smtClean="0"/>
              </a:p>
              <a:p>
                <a:r>
                  <a:rPr kumimoji="1" lang="en-US" altLang="ja-JP" sz="2000" dirty="0" smtClean="0"/>
                  <a:t>Adult(P), Taxi(T), Me(Me)</a:t>
                </a:r>
              </a:p>
              <a:p>
                <a:r>
                  <a:rPr kumimoji="1" lang="en-US" altLang="ja-JP" sz="2000" dirty="0" err="1" smtClean="0"/>
                  <a:t>LeftFrontOf</a:t>
                </a:r>
                <a:r>
                  <a:rPr kumimoji="1" lang="en-US" altLang="ja-JP" sz="2000" dirty="0" smtClean="0"/>
                  <a:t>(T, P), </a:t>
                </a:r>
                <a:r>
                  <a:rPr kumimoji="1" lang="is-IS" altLang="ja-JP" sz="2000" dirty="0" smtClean="0"/>
                  <a:t>…</a:t>
                </a:r>
                <a:endParaRPr kumimoji="1" lang="en-US" altLang="ja-JP" sz="2000" dirty="0" smtClean="0"/>
              </a:p>
            </p:txBody>
          </p:sp>
          <p:sp>
            <p:nvSpPr>
              <p:cNvPr id="16" name="テキスト ボックス 15"/>
              <p:cNvSpPr txBox="1"/>
              <p:nvPr/>
            </p:nvSpPr>
            <p:spPr>
              <a:xfrm>
                <a:off x="5413985" y="1153389"/>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交通シーン</a:t>
                </a:r>
                <a:endParaRPr kumimoji="1" lang="ja-JP" altLang="en-US" dirty="0"/>
              </a:p>
            </p:txBody>
          </p:sp>
        </p:grpSp>
        <p:cxnSp>
          <p:nvCxnSpPr>
            <p:cNvPr id="20" name="直線矢印コネクタ 19"/>
            <p:cNvCxnSpPr/>
            <p:nvPr/>
          </p:nvCxnSpPr>
          <p:spPr>
            <a:xfrm flipV="1">
              <a:off x="7006345" y="2493960"/>
              <a:ext cx="0" cy="619130"/>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cxnSp>
          <p:nvCxnSpPr>
            <p:cNvPr id="23" name="直線矢印コネクタ 22"/>
            <p:cNvCxnSpPr/>
            <p:nvPr/>
          </p:nvCxnSpPr>
          <p:spPr>
            <a:xfrm flipV="1">
              <a:off x="6253606" y="2336796"/>
              <a:ext cx="128481" cy="776294"/>
            </a:xfrm>
            <a:prstGeom prst="straightConnector1">
              <a:avLst/>
            </a:prstGeom>
            <a:ln w="19050" cmpd="sng">
              <a:solidFill>
                <a:schemeClr val="tx1"/>
              </a:solidFill>
              <a:tailEnd type="arrow"/>
            </a:ln>
            <a:effectLst>
              <a:glow rad="25400">
                <a:schemeClr val="bg1"/>
              </a:glow>
            </a:effectLst>
          </p:spPr>
          <p:style>
            <a:lnRef idx="2">
              <a:schemeClr val="dk1"/>
            </a:lnRef>
            <a:fillRef idx="0">
              <a:schemeClr val="dk1"/>
            </a:fillRef>
            <a:effectRef idx="1">
              <a:schemeClr val="dk1"/>
            </a:effectRef>
            <a:fontRef idx="minor">
              <a:schemeClr val="tx1"/>
            </a:fontRef>
          </p:style>
        </p:cxnSp>
      </p:grpSp>
      <p:sp>
        <p:nvSpPr>
          <p:cNvPr id="26" name="二等辺三角形 25"/>
          <p:cNvSpPr/>
          <p:nvPr/>
        </p:nvSpPr>
        <p:spPr>
          <a:xfrm rot="10800000">
            <a:off x="6849167" y="3876919"/>
            <a:ext cx="504239" cy="340663"/>
          </a:xfrm>
          <a:prstGeom prst="triangle">
            <a:avLst/>
          </a:prstGeom>
          <a:solidFill>
            <a:schemeClr val="bg1">
              <a:lumMod val="7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smtClean="0"/>
          </a:p>
        </p:txBody>
      </p:sp>
      <p:sp>
        <p:nvSpPr>
          <p:cNvPr id="27" name="テキスト ボックス 26"/>
          <p:cNvSpPr txBox="1"/>
          <p:nvPr/>
        </p:nvSpPr>
        <p:spPr>
          <a:xfrm>
            <a:off x="306120" y="1162937"/>
            <a:ext cx="646331" cy="369332"/>
          </a:xfrm>
          <a:prstGeom prst="rect">
            <a:avLst/>
          </a:prstGeom>
          <a:noFill/>
          <a:ln w="12700" cmpd="sng">
            <a:solidFill>
              <a:schemeClr val="tx1"/>
            </a:solidFill>
          </a:ln>
        </p:spPr>
        <p:txBody>
          <a:bodyPr wrap="none" rtlCol="0">
            <a:spAutoFit/>
          </a:bodyPr>
          <a:lstStyle/>
          <a:p>
            <a:r>
              <a:rPr kumimoji="1" lang="ja-JP" altLang="en-US" dirty="0" smtClean="0"/>
              <a:t>入力</a:t>
            </a:r>
            <a:endParaRPr kumimoji="1" lang="ja-JP" altLang="en-US" dirty="0"/>
          </a:p>
        </p:txBody>
      </p:sp>
      <p:sp>
        <p:nvSpPr>
          <p:cNvPr id="28" name="テキスト ボックス 27"/>
          <p:cNvSpPr txBox="1"/>
          <p:nvPr/>
        </p:nvSpPr>
        <p:spPr>
          <a:xfrm>
            <a:off x="306120" y="1540207"/>
            <a:ext cx="4979051" cy="2185214"/>
          </a:xfrm>
          <a:prstGeom prst="rect">
            <a:avLst/>
          </a:prstGeom>
          <a:noFill/>
        </p:spPr>
        <p:txBody>
          <a:bodyPr wrap="square" rtlCol="0">
            <a:spAutoFit/>
          </a:bodyPr>
          <a:lstStyle/>
          <a:p>
            <a:pPr>
              <a:spcBef>
                <a:spcPts val="600"/>
              </a:spcBef>
            </a:pPr>
            <a:r>
              <a:rPr kumimoji="1" lang="ja-JP" altLang="en-US" sz="2400" dirty="0" smtClean="0"/>
              <a:t>センサー（カメラ，</a:t>
            </a:r>
            <a:r>
              <a:rPr lang="en-US" altLang="ja-JP" sz="2400" dirty="0" smtClean="0"/>
              <a:t>LIDAR </a:t>
            </a:r>
            <a:r>
              <a:rPr lang="ja-JP" altLang="en-US" sz="2400" dirty="0" smtClean="0"/>
              <a:t>など</a:t>
            </a:r>
            <a:r>
              <a:rPr kumimoji="1" lang="ja-JP" altLang="en-US" sz="2400" dirty="0" smtClean="0"/>
              <a:t>）</a:t>
            </a:r>
            <a:r>
              <a:rPr lang="ja-JP" altLang="en-US" sz="2400" dirty="0" smtClean="0"/>
              <a:t>より</a:t>
            </a:r>
            <a:r>
              <a:rPr kumimoji="1" lang="ja-JP" altLang="en-US" sz="2400" dirty="0" smtClean="0"/>
              <a:t>得られる</a:t>
            </a:r>
            <a:r>
              <a:rPr lang="ja-JP" altLang="en-US" sz="2400" dirty="0" smtClean="0"/>
              <a:t>情報</a:t>
            </a:r>
            <a:endParaRPr lang="en-US" altLang="ja-JP" sz="2400" dirty="0" smtClean="0"/>
          </a:p>
          <a:p>
            <a:pPr marL="800100" lvl="1" indent="-342900">
              <a:spcBef>
                <a:spcPts val="600"/>
              </a:spcBef>
              <a:buFont typeface="Arial"/>
              <a:buChar char="•"/>
            </a:pPr>
            <a:r>
              <a:rPr kumimoji="1" lang="ja-JP" altLang="en-US" sz="2000" dirty="0" smtClean="0"/>
              <a:t>定量情報</a:t>
            </a:r>
            <a:r>
              <a:rPr kumimoji="1" lang="en-US" altLang="ja-JP" sz="2000" dirty="0" smtClean="0"/>
              <a:t/>
            </a:r>
            <a:br>
              <a:rPr kumimoji="1" lang="en-US" altLang="ja-JP" sz="2000" dirty="0" smtClean="0"/>
            </a:br>
            <a:r>
              <a:rPr kumimoji="1" lang="ja-JP" altLang="en-US" sz="2000" dirty="0" smtClean="0"/>
              <a:t>（物体の形状，位置，速度）</a:t>
            </a:r>
            <a:endParaRPr kumimoji="1" lang="en-US" altLang="ja-JP" sz="2000" dirty="0" smtClean="0"/>
          </a:p>
          <a:p>
            <a:pPr marL="800100" lvl="1" indent="-342900">
              <a:spcBef>
                <a:spcPts val="600"/>
              </a:spcBef>
              <a:buFont typeface="Arial"/>
              <a:buChar char="•"/>
            </a:pPr>
            <a:r>
              <a:rPr lang="ja-JP" altLang="en-US" sz="2000" dirty="0" smtClean="0"/>
              <a:t>交通シーンを記述する論理式</a:t>
            </a:r>
            <a:r>
              <a:rPr lang="en-US" altLang="ja-JP" sz="2000" dirty="0"/>
              <a:t/>
            </a:r>
            <a:br>
              <a:rPr lang="en-US" altLang="ja-JP" sz="2000" dirty="0"/>
            </a:br>
            <a:r>
              <a:rPr lang="en-US" altLang="ja-JP" dirty="0" smtClean="0"/>
              <a:t>※</a:t>
            </a:r>
            <a:r>
              <a:rPr kumimoji="1" lang="ja-JP" altLang="en-US" dirty="0" smtClean="0"/>
              <a:t>論文参照</a:t>
            </a:r>
            <a:endParaRPr kumimoji="1" lang="ja-JP" altLang="en-US" dirty="0"/>
          </a:p>
        </p:txBody>
      </p:sp>
      <p:sp>
        <p:nvSpPr>
          <p:cNvPr id="29" name="テキスト ボックス 28"/>
          <p:cNvSpPr txBox="1"/>
          <p:nvPr/>
        </p:nvSpPr>
        <p:spPr>
          <a:xfrm>
            <a:off x="306120" y="4303516"/>
            <a:ext cx="646331" cy="369332"/>
          </a:xfrm>
          <a:prstGeom prst="rect">
            <a:avLst/>
          </a:prstGeom>
          <a:noFill/>
          <a:ln w="12700" cmpd="sng">
            <a:solidFill>
              <a:schemeClr val="tx1"/>
            </a:solidFill>
          </a:ln>
        </p:spPr>
        <p:txBody>
          <a:bodyPr wrap="none" rtlCol="0">
            <a:spAutoFit/>
          </a:bodyPr>
          <a:lstStyle/>
          <a:p>
            <a:r>
              <a:rPr lang="ja-JP" altLang="en-US" dirty="0" smtClean="0"/>
              <a:t>出力</a:t>
            </a:r>
            <a:endParaRPr kumimoji="1" lang="ja-JP" altLang="en-US" dirty="0"/>
          </a:p>
        </p:txBody>
      </p:sp>
      <p:sp>
        <p:nvSpPr>
          <p:cNvPr id="30" name="テキスト ボックス 29"/>
          <p:cNvSpPr txBox="1"/>
          <p:nvPr/>
        </p:nvSpPr>
        <p:spPr>
          <a:xfrm>
            <a:off x="306120" y="4690334"/>
            <a:ext cx="4979051" cy="1231106"/>
          </a:xfrm>
          <a:prstGeom prst="rect">
            <a:avLst/>
          </a:prstGeom>
          <a:noFill/>
        </p:spPr>
        <p:txBody>
          <a:bodyPr wrap="square" rtlCol="0">
            <a:spAutoFit/>
          </a:bodyPr>
          <a:lstStyle/>
          <a:p>
            <a:pPr>
              <a:spcBef>
                <a:spcPts val="600"/>
              </a:spcBef>
            </a:pPr>
            <a:r>
              <a:rPr lang="ja-JP" altLang="en-US" sz="2400" dirty="0" smtClean="0"/>
              <a:t>自車</a:t>
            </a:r>
            <a:r>
              <a:rPr kumimoji="1" lang="ja-JP" altLang="en-US" sz="2400" dirty="0" smtClean="0"/>
              <a:t>の観点での</a:t>
            </a:r>
            <a:r>
              <a:rPr lang="ja-JP" altLang="en-US" sz="2400" u="sng" dirty="0" smtClean="0"/>
              <a:t>スコア</a:t>
            </a:r>
            <a:r>
              <a:rPr kumimoji="1" lang="ja-JP" altLang="en-US" sz="2400" dirty="0" smtClean="0"/>
              <a:t>付き危険</a:t>
            </a:r>
            <a:endParaRPr lang="en-US" altLang="ja-JP" sz="2400" dirty="0" smtClean="0"/>
          </a:p>
          <a:p>
            <a:pPr marL="800100" lvl="1" indent="-342900">
              <a:spcBef>
                <a:spcPts val="600"/>
              </a:spcBef>
              <a:buFont typeface="Arial"/>
              <a:buChar char="•"/>
            </a:pPr>
            <a:r>
              <a:rPr lang="ja-JP" altLang="en-US" sz="2000" dirty="0" smtClean="0"/>
              <a:t>（移動体，行動）のペア</a:t>
            </a:r>
            <a:endParaRPr kumimoji="1" lang="en-US" altLang="ja-JP" sz="2000" dirty="0" smtClean="0"/>
          </a:p>
          <a:p>
            <a:pPr marL="800100" lvl="1" indent="-342900">
              <a:spcBef>
                <a:spcPts val="600"/>
              </a:spcBef>
              <a:buFont typeface="Arial"/>
              <a:buChar char="•"/>
            </a:pPr>
            <a:r>
              <a:rPr lang="ja-JP" altLang="en-US" sz="2000" dirty="0" smtClean="0"/>
              <a:t>その説明</a:t>
            </a:r>
            <a:endParaRPr kumimoji="1" lang="ja-JP" altLang="en-US" sz="2000" dirty="0"/>
          </a:p>
        </p:txBody>
      </p:sp>
      <p:graphicFrame>
        <p:nvGraphicFramePr>
          <p:cNvPr id="2" name="表 1"/>
          <p:cNvGraphicFramePr>
            <a:graphicFrameLocks noGrp="1"/>
          </p:cNvGraphicFramePr>
          <p:nvPr>
            <p:extLst>
              <p:ext uri="{D42A27DB-BD31-4B8C-83A1-F6EECF244321}">
                <p14:modId xmlns:p14="http://schemas.microsoft.com/office/powerpoint/2010/main" val="4011580486"/>
              </p:ext>
            </p:extLst>
          </p:nvPr>
        </p:nvGraphicFramePr>
        <p:xfrm>
          <a:off x="5260738" y="4303516"/>
          <a:ext cx="3674569" cy="1960880"/>
        </p:xfrm>
        <a:graphic>
          <a:graphicData uri="http://schemas.openxmlformats.org/drawingml/2006/table">
            <a:tbl>
              <a:tblPr firstRow="1" bandRow="1">
                <a:tableStyleId>{5C22544A-7EE6-4342-B048-85BDC9FD1C3A}</a:tableStyleId>
              </a:tblPr>
              <a:tblGrid>
                <a:gridCol w="888022"/>
                <a:gridCol w="2786547"/>
              </a:tblGrid>
              <a:tr h="370840">
                <a:tc>
                  <a:txBody>
                    <a:bodyPr/>
                    <a:lstStyle/>
                    <a:p>
                      <a:r>
                        <a:rPr kumimoji="1" lang="ja-JP" altLang="en-US" b="0" dirty="0" smtClean="0"/>
                        <a:t>スコア</a:t>
                      </a:r>
                      <a:endParaRPr kumimoji="1" lang="ja-JP" altLang="en-US" b="0" dirty="0"/>
                    </a:p>
                  </a:txBody>
                  <a:tcPr/>
                </a:tc>
                <a:tc>
                  <a:txBody>
                    <a:bodyPr/>
                    <a:lstStyle/>
                    <a:p>
                      <a:r>
                        <a:rPr kumimoji="1" lang="ja-JP" altLang="en-US" b="0" dirty="0" smtClean="0"/>
                        <a:t>移動体と行動</a:t>
                      </a:r>
                      <a:r>
                        <a:rPr kumimoji="1" lang="ja-JP" altLang="en-US" sz="1600" b="0" dirty="0" smtClean="0"/>
                        <a:t>（その説明）</a:t>
                      </a:r>
                      <a:endParaRPr kumimoji="1" lang="ja-JP" altLang="en-US" sz="1600" b="0" dirty="0"/>
                    </a:p>
                  </a:txBody>
                  <a:tcPr/>
                </a:tc>
              </a:tr>
              <a:tr h="370840">
                <a:tc>
                  <a:txBody>
                    <a:bodyPr/>
                    <a:lstStyle/>
                    <a:p>
                      <a:r>
                        <a:rPr kumimoji="1" lang="en-US" altLang="ja-JP" dirty="0" smtClean="0"/>
                        <a:t>3000</a:t>
                      </a:r>
                      <a:endParaRPr kumimoji="1" lang="ja-JP" altLang="en-US" dirty="0"/>
                    </a:p>
                  </a:txBody>
                  <a:tcPr/>
                </a:tc>
                <a:tc>
                  <a:txBody>
                    <a:bodyPr/>
                    <a:lstStyle/>
                    <a:p>
                      <a:r>
                        <a:rPr kumimoji="1" lang="ja-JP" altLang="en-US" dirty="0" smtClean="0"/>
                        <a:t>タクシー</a:t>
                      </a:r>
                      <a:r>
                        <a:rPr kumimoji="1" lang="en-US" altLang="ja-JP" dirty="0" smtClean="0"/>
                        <a:t> T </a:t>
                      </a:r>
                      <a:r>
                        <a:rPr kumimoji="1" lang="ja-JP" altLang="en-US" dirty="0" smtClean="0"/>
                        <a:t>が停止</a:t>
                      </a:r>
                      <a:r>
                        <a:rPr kumimoji="1" lang="en-US" altLang="ja-JP" dirty="0" smtClean="0"/>
                        <a:t/>
                      </a:r>
                      <a:br>
                        <a:rPr kumimoji="1" lang="en-US" altLang="ja-JP" dirty="0" smtClean="0"/>
                      </a:br>
                      <a:r>
                        <a:rPr kumimoji="1" lang="ja-JP" altLang="en-US" sz="1600" dirty="0" smtClean="0"/>
                        <a:t>（人</a:t>
                      </a:r>
                      <a:r>
                        <a:rPr kumimoji="1" lang="en-US" altLang="ja-JP" sz="1600" dirty="0" smtClean="0"/>
                        <a:t> P </a:t>
                      </a:r>
                      <a:r>
                        <a:rPr kumimoji="1" lang="ja-JP" altLang="en-US" sz="1600" dirty="0" smtClean="0"/>
                        <a:t>を乗せるため）</a:t>
                      </a:r>
                      <a:endParaRPr kumimoji="1" lang="ja-JP" altLang="en-US" sz="1600" dirty="0"/>
                    </a:p>
                  </a:txBody>
                  <a:tcPr/>
                </a:tc>
              </a:tr>
              <a:tr h="370840">
                <a:tc>
                  <a:txBody>
                    <a:bodyPr/>
                    <a:lstStyle/>
                    <a:p>
                      <a:r>
                        <a:rPr kumimoji="1" lang="en-US" altLang="ja-JP" dirty="0" smtClean="0"/>
                        <a:t>4000</a:t>
                      </a:r>
                      <a:endParaRPr kumimoji="1" lang="ja-JP" altLang="en-US" dirty="0"/>
                    </a:p>
                  </a:txBody>
                  <a:tcPr/>
                </a:tc>
                <a:tc>
                  <a:txBody>
                    <a:bodyPr/>
                    <a:lstStyle/>
                    <a:p>
                      <a:r>
                        <a:rPr kumimoji="1" lang="ja-JP" altLang="en-US" dirty="0" smtClean="0"/>
                        <a:t>歩行者</a:t>
                      </a:r>
                      <a:r>
                        <a:rPr kumimoji="1" lang="en-US" altLang="ja-JP" dirty="0" smtClean="0"/>
                        <a:t> P </a:t>
                      </a:r>
                      <a:r>
                        <a:rPr kumimoji="1" lang="ja-JP" altLang="en-US" dirty="0" smtClean="0"/>
                        <a:t>が横断</a:t>
                      </a:r>
                      <a:r>
                        <a:rPr kumimoji="1" lang="en-US" altLang="ja-JP" dirty="0" smtClean="0"/>
                        <a:t/>
                      </a:r>
                      <a:br>
                        <a:rPr kumimoji="1" lang="en-US" altLang="ja-JP" dirty="0" smtClean="0"/>
                      </a:br>
                      <a:r>
                        <a:rPr kumimoji="1" lang="ja-JP" altLang="en-US" sz="1600" dirty="0" smtClean="0"/>
                        <a:t>（対岸の歩道に行くため）</a:t>
                      </a:r>
                      <a:endParaRPr kumimoji="1" lang="ja-JP" altLang="en-US" sz="1600" dirty="0"/>
                    </a:p>
                  </a:txBody>
                  <a:tcPr/>
                </a:tc>
              </a:tr>
              <a:tr h="370840">
                <a:tc>
                  <a:txBody>
                    <a:bodyPr/>
                    <a:lstStyle/>
                    <a:p>
                      <a:r>
                        <a:rPr kumimoji="1" lang="ja-JP" altLang="en-US" dirty="0" smtClean="0"/>
                        <a:t>︙</a:t>
                      </a:r>
                      <a:endParaRPr kumimoji="1" lang="ja-JP" altLang="en-US" dirty="0"/>
                    </a:p>
                  </a:txBody>
                  <a:tcPr/>
                </a:tc>
                <a:tc>
                  <a:txBody>
                    <a:bodyPr/>
                    <a:lstStyle/>
                    <a:p>
                      <a:r>
                        <a:rPr kumimoji="1" lang="ja-JP" altLang="en-US" dirty="0" smtClean="0"/>
                        <a:t>︙</a:t>
                      </a:r>
                      <a:endParaRPr kumimoji="1" lang="ja-JP" altLang="en-US" dirty="0"/>
                    </a:p>
                  </a:txBody>
                  <a:tcPr/>
                </a:tc>
              </a:tr>
            </a:tbl>
          </a:graphicData>
        </a:graphic>
      </p:graphicFrame>
      <p:sp>
        <p:nvSpPr>
          <p:cNvPr id="3" name="四角形吹き出し 2"/>
          <p:cNvSpPr/>
          <p:nvPr/>
        </p:nvSpPr>
        <p:spPr>
          <a:xfrm>
            <a:off x="3124200" y="3925670"/>
            <a:ext cx="1169114" cy="612648"/>
          </a:xfrm>
          <a:prstGeom prst="wedgeRectCallout">
            <a:avLst>
              <a:gd name="adj1" fmla="val -33822"/>
              <a:gd name="adj2" fmla="val 85034"/>
            </a:avLst>
          </a:prstGeom>
          <a:solidFill>
            <a:srgbClr val="CDD8D7"/>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低いほど</a:t>
            </a:r>
            <a:r>
              <a:rPr kumimoji="1" lang="en-US" altLang="ja-JP" dirty="0" smtClean="0"/>
              <a:t/>
            </a:r>
            <a:br>
              <a:rPr kumimoji="1" lang="en-US" altLang="ja-JP" dirty="0" smtClean="0"/>
            </a:br>
            <a:r>
              <a:rPr kumimoji="1" lang="ja-JP" altLang="en-US" dirty="0" smtClean="0"/>
              <a:t>危険</a:t>
            </a:r>
          </a:p>
        </p:txBody>
      </p:sp>
    </p:spTree>
    <p:extLst>
      <p:ext uri="{BB962C8B-B14F-4D97-AF65-F5344CB8AC3E}">
        <p14:creationId xmlns:p14="http://schemas.microsoft.com/office/powerpoint/2010/main" val="9140169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y_template">
  <a:themeElements>
    <a:clrScheme name="My Colors">
      <a:dk1>
        <a:sysClr val="windowText" lastClr="000000"/>
      </a:dk1>
      <a:lt1>
        <a:sysClr val="window" lastClr="FFFFFF"/>
      </a:lt1>
      <a:dk2>
        <a:srgbClr val="1F497D"/>
      </a:dk2>
      <a:lt2>
        <a:srgbClr val="EEECE1"/>
      </a:lt2>
      <a:accent1>
        <a:srgbClr val="107C7F"/>
      </a:accent1>
      <a:accent2>
        <a:srgbClr val="FC2507"/>
      </a:accent2>
      <a:accent3>
        <a:srgbClr val="9BBB59"/>
      </a:accent3>
      <a:accent4>
        <a:srgbClr val="8064A2"/>
      </a:accent4>
      <a:accent5>
        <a:srgbClr val="4BACC6"/>
      </a:accent5>
      <a:accent6>
        <a:srgbClr val="F79646"/>
      </a:accent6>
      <a:hlink>
        <a:srgbClr val="0000FF"/>
      </a:hlink>
      <a:folHlink>
        <a:srgbClr val="800080"/>
      </a:folHlink>
    </a:clrScheme>
    <a:fontScheme name="互換性重視">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DD8D7"/>
        </a:solidFill>
        <a:ln>
          <a:noFill/>
        </a:ln>
      </a:spPr>
      <a:bodyPr rtlCol="0" anchor="ctr"/>
      <a:lstStyle>
        <a:defPPr algn="ctr">
          <a:defRPr kumimoji="1" dirty="0" smtClean="0"/>
        </a:defPPr>
      </a:lstStyle>
      <a:style>
        <a:lnRef idx="2">
          <a:schemeClr val="dk1"/>
        </a:lnRef>
        <a:fillRef idx="1">
          <a:schemeClr val="lt1"/>
        </a:fillRef>
        <a:effectRef idx="0">
          <a:schemeClr val="dk1"/>
        </a:effectRef>
        <a:fontRef idx="minor">
          <a:schemeClr val="dk1"/>
        </a:fontRef>
      </a:style>
    </a:spDef>
    <a:lnDef>
      <a:spPr>
        <a:ln>
          <a:tailEnd type="arrow"/>
        </a:ln>
        <a:effectLst/>
      </a:spPr>
      <a:bodyPr/>
      <a:lstStyle/>
      <a:style>
        <a:lnRef idx="2">
          <a:schemeClr val="dk1"/>
        </a:lnRef>
        <a:fillRef idx="0">
          <a:schemeClr val="dk1"/>
        </a:fillRef>
        <a:effectRef idx="1">
          <a:schemeClr val="dk1"/>
        </a:effectRef>
        <a:fontRef idx="minor">
          <a:schemeClr val="tx1"/>
        </a:fontRef>
      </a:style>
    </a:lnDef>
    <a:txDef>
      <a:spPr>
        <a:noFill/>
      </a:spPr>
      <a:bodyPr wrap="none" rtlCol="0">
        <a:spAutoFit/>
      </a:bodyPr>
      <a:lstStyle>
        <a:defPPr>
          <a:spcBef>
            <a:spcPts val="600"/>
          </a:spcBef>
          <a:defRPr dirty="0" smtClean="0"/>
        </a:defPPr>
      </a:lstStyle>
    </a:tx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My Colors">
    <a:dk1>
      <a:sysClr val="windowText" lastClr="000000"/>
    </a:dk1>
    <a:lt1>
      <a:sysClr val="window" lastClr="FFFFFF"/>
    </a:lt1>
    <a:dk2>
      <a:srgbClr val="1F497D"/>
    </a:dk2>
    <a:lt2>
      <a:srgbClr val="EEECE1"/>
    </a:lt2>
    <a:accent1>
      <a:srgbClr val="107C7F"/>
    </a:accent1>
    <a:accent2>
      <a:srgbClr val="FC2507"/>
    </a:accent2>
    <a:accent3>
      <a:srgbClr val="9BBB59"/>
    </a:accent3>
    <a:accent4>
      <a:srgbClr val="8064A2"/>
    </a:accent4>
    <a:accent5>
      <a:srgbClr val="4BACC6"/>
    </a:accent5>
    <a:accent6>
      <a:srgbClr val="F79646"/>
    </a:accent6>
    <a:hlink>
      <a:srgbClr val="0000FF"/>
    </a:hlink>
    <a:folHlink>
      <a:srgbClr val="800080"/>
    </a:folHlink>
  </a:clrScheme>
  <a:fontScheme name="互換性重視">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my_template.potx</Template>
  <TotalTime>38268</TotalTime>
  <Words>2078</Words>
  <Application>Microsoft Macintosh PowerPoint</Application>
  <PresentationFormat>画面に合わせる (4:3)</PresentationFormat>
  <Paragraphs>465</Paragraphs>
  <Slides>29</Slides>
  <Notes>24</Notes>
  <HiddenSlides>0</HiddenSlides>
  <MMClips>0</MMClips>
  <ScaleCrop>false</ScaleCrop>
  <HeadingPairs>
    <vt:vector size="4" baseType="variant">
      <vt:variant>
        <vt:lpstr>テーマ</vt:lpstr>
      </vt:variant>
      <vt:variant>
        <vt:i4>1</vt:i4>
      </vt:variant>
      <vt:variant>
        <vt:lpstr>スライド タイトル</vt:lpstr>
      </vt:variant>
      <vt:variant>
        <vt:i4>29</vt:i4>
      </vt:variant>
    </vt:vector>
  </HeadingPairs>
  <TitlesOfParts>
    <vt:vector size="30" baseType="lpstr">
      <vt:lpstr>my_template</vt:lpstr>
      <vt:lpstr>交通オントロジーと 説明生成に基づく交通危険予測</vt:lpstr>
      <vt:lpstr>本研究のタスクと狙い</vt:lpstr>
      <vt:lpstr>「なぜ」を提示する必要性が高まっている</vt:lpstr>
      <vt:lpstr>直接軌道を予測して危険予測する先行研究</vt:lpstr>
      <vt:lpstr>何らかの目的のために行動変化する例</vt:lpstr>
      <vt:lpstr>物体同士の関係のモデルを含む先行研究</vt:lpstr>
      <vt:lpstr>アイデア | 定性推論と定量推論を組み合わせる</vt:lpstr>
      <vt:lpstr>枠組み</vt:lpstr>
      <vt:lpstr>危険予測問題の定義</vt:lpstr>
      <vt:lpstr>危険予測の枠組み</vt:lpstr>
      <vt:lpstr>危険予測の枠組み</vt:lpstr>
      <vt:lpstr>危険予測の枠組み</vt:lpstr>
      <vt:lpstr>仮説推論とは</vt:lpstr>
      <vt:lpstr>仮説推論を行動予測に用いる</vt:lpstr>
      <vt:lpstr>仮説推論を行動予測に用いる</vt:lpstr>
      <vt:lpstr>危険予測の枠組み</vt:lpstr>
      <vt:lpstr>行動の軌道計算に基づく物理シミュレーション</vt:lpstr>
      <vt:lpstr>実事例での評価実験</vt:lpstr>
      <vt:lpstr>実験設定</vt:lpstr>
      <vt:lpstr>論理推論部 | one-best での評価結果</vt:lpstr>
      <vt:lpstr>期待通りに動作した例</vt:lpstr>
      <vt:lpstr>問題点・限界</vt:lpstr>
      <vt:lpstr>まとめと今後の課題</vt:lpstr>
      <vt:lpstr>Appendix</vt:lpstr>
      <vt:lpstr>知識ベース</vt:lpstr>
      <vt:lpstr>仮説推論とは</vt:lpstr>
      <vt:lpstr>定性情報（論理式）のみを用いた危険予測性能</vt:lpstr>
      <vt:lpstr>定量情報を用いたリランキング後の危険予測性能</vt:lpstr>
      <vt:lpstr>定量情報を用いたリランキング後の危険予測性能</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Takahashi Ryo</dc:creator>
  <cp:lastModifiedBy>Takahashi Ryo</cp:lastModifiedBy>
  <cp:revision>724</cp:revision>
  <dcterms:created xsi:type="dcterms:W3CDTF">2015-09-16T00:04:52Z</dcterms:created>
  <dcterms:modified xsi:type="dcterms:W3CDTF">2016-06-20T08:12:07Z</dcterms:modified>
</cp:coreProperties>
</file>